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48"/>
  </p:notesMasterIdLst>
  <p:sldIdLst>
    <p:sldId id="256" r:id="rId5"/>
    <p:sldId id="306" r:id="rId6"/>
    <p:sldId id="307" r:id="rId7"/>
    <p:sldId id="308" r:id="rId8"/>
    <p:sldId id="310" r:id="rId9"/>
    <p:sldId id="311" r:id="rId10"/>
    <p:sldId id="354" r:id="rId11"/>
    <p:sldId id="313" r:id="rId12"/>
    <p:sldId id="314" r:id="rId13"/>
    <p:sldId id="315" r:id="rId14"/>
    <p:sldId id="318" r:id="rId15"/>
    <p:sldId id="316" r:id="rId16"/>
    <p:sldId id="319" r:id="rId17"/>
    <p:sldId id="320" r:id="rId18"/>
    <p:sldId id="323" r:id="rId19"/>
    <p:sldId id="322" r:id="rId20"/>
    <p:sldId id="348" r:id="rId21"/>
    <p:sldId id="325" r:id="rId22"/>
    <p:sldId id="326" r:id="rId23"/>
    <p:sldId id="330" r:id="rId24"/>
    <p:sldId id="331" r:id="rId25"/>
    <p:sldId id="332" r:id="rId26"/>
    <p:sldId id="335" r:id="rId27"/>
    <p:sldId id="336" r:id="rId28"/>
    <p:sldId id="337" r:id="rId29"/>
    <p:sldId id="342" r:id="rId30"/>
    <p:sldId id="338" r:id="rId31"/>
    <p:sldId id="339" r:id="rId32"/>
    <p:sldId id="341" r:id="rId33"/>
    <p:sldId id="340" r:id="rId34"/>
    <p:sldId id="344" r:id="rId35"/>
    <p:sldId id="345" r:id="rId36"/>
    <p:sldId id="346" r:id="rId37"/>
    <p:sldId id="327" r:id="rId38"/>
    <p:sldId id="328" r:id="rId39"/>
    <p:sldId id="329" r:id="rId40"/>
    <p:sldId id="349" r:id="rId41"/>
    <p:sldId id="350" r:id="rId42"/>
    <p:sldId id="351" r:id="rId43"/>
    <p:sldId id="352" r:id="rId44"/>
    <p:sldId id="353" r:id="rId45"/>
    <p:sldId id="355" r:id="rId46"/>
    <p:sldId id="356" r:id="rId47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DF73"/>
    <a:srgbClr val="FAE6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1" autoAdjust="0"/>
    <p:restoredTop sz="95297" autoAdjust="0"/>
  </p:normalViewPr>
  <p:slideViewPr>
    <p:cSldViewPr snapToGrid="0">
      <p:cViewPr varScale="1">
        <p:scale>
          <a:sx n="115" d="100"/>
          <a:sy n="115" d="100"/>
        </p:scale>
        <p:origin x="1096" y="200"/>
      </p:cViewPr>
      <p:guideLst/>
    </p:cSldViewPr>
  </p:slideViewPr>
  <p:outlineViewPr>
    <p:cViewPr>
      <p:scale>
        <a:sx n="33" d="100"/>
        <a:sy n="33" d="100"/>
      </p:scale>
      <p:origin x="0" y="-2227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4.xml"/><Relationship Id="rId51" Type="http://schemas.openxmlformats.org/officeDocument/2006/relationships/theme" Target="theme/theme1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2BD94-3F90-7E49-8BE8-E7F82FAC5B0C}" type="datetimeFigureOut">
              <a:rPr lang="fi-FI" smtClean="0"/>
              <a:t>25.9.2026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C9178EE-88FF-8D42-8E67-4EA94138B0F5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885376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593429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0131500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9559951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DCC12D-5922-5428-B0E7-34D760F183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F7FF98A-3D80-335D-DABB-9E52F046B23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E747AD-1AFF-CBC3-48F2-2BD5F0BF8D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BE45E04-55B3-2B6D-1E26-9952D29E224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846179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29055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47973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26790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528414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88859D3-AFCD-661C-FD0B-089A4E8D76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779CE151-EB3C-F78D-51B0-2810646C55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4CD73114-41D9-5BA8-6CEA-EA72CD1D20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66019B56-DFD7-C7F5-C77D-640DA7E9EED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10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906125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11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41638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CEEB7A-934D-F594-CD23-9EC292783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7CD37C-3C9E-BA67-B123-F76A9BC3F26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8713245-124B-D44C-3B48-A7824AB6E7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A073C0-B401-40FA-232E-BE5A4135A1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12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2797180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92133-4ECE-8A26-32CE-F99F4AAE20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853387-1C21-6E48-EAB4-129DCF9348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3EEF44A-39CF-2FF9-8ED2-0D61DBCDEA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A446C9-BB5E-8734-55AA-4C793B33E4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14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3742749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15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956404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9A1FFD-A82D-7B2C-CD58-FAA16E432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2BCFF1C-269C-D35F-2D21-BB488596771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225CE4-51A7-B9CD-F802-21D5C43E41E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4D44D3-E2EF-D5ED-7172-E3CE4AA0029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16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7241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17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211006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5D4BD7-2F27-FB94-BA54-AC50582CAC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10AD9AD-8DFB-3278-7EFC-D3CF070BC86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A9E9299-BD7F-C044-275B-E4754D3272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F16482-C2F6-D01E-D86F-1828DA2FFCF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18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1164958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19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37108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5F4D29-4935-3334-9DD2-389EF486D6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05D3215D-63F4-77E3-4B3A-7210FCB0B25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E894CDC-CDFE-F2CE-8328-EF549B0E6BD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806B351-222F-DE5D-0B48-B46DC2B44BC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20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905122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21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3012850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22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31730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18AAB4-0931-D57C-2E39-201F390273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403556-B972-2B5C-A78B-CC2ECD1AD8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E200AD-C6E0-DE21-7ECF-0DFB2A50C7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F5D230-FCC9-A9D7-B548-C242BFEEE34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31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5700643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34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411256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388429-7113-972D-8565-3A9EFA7488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54666D-CF85-5FD4-BDB7-D8CBB9D437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98E3CA-5456-4037-5EF8-4F0AD304C4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326227-DA11-328B-16DD-A5174970005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35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42560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36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086879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418680E-1DEB-F8E6-5826-454932F55C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>
            <a:extLst>
              <a:ext uri="{FF2B5EF4-FFF2-40B4-BE49-F238E27FC236}">
                <a16:creationId xmlns:a16="http://schemas.microsoft.com/office/drawing/2014/main" id="{F48FC3C4-743E-FAEE-E897-3C27845D2A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>
            <a:extLst>
              <a:ext uri="{FF2B5EF4-FFF2-40B4-BE49-F238E27FC236}">
                <a16:creationId xmlns:a16="http://schemas.microsoft.com/office/drawing/2014/main" id="{F0B4D025-9A6D-03C6-7296-C669616948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80FE6E79-CD8D-AA27-3332-F0193CF60C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37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6041711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38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939199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81CD8B-5B06-CEFB-57EF-3AD129330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B6D8A11-43A7-25E9-C1C5-E2E9AD260CD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D87EAE-46B7-FA6D-7EFA-432384FA70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C28D7-E765-833E-F990-2EDB1C308E3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40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809228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D912A8-884C-532A-2A9B-9BBEFD32B3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67FA294-7E56-2245-7C12-DD256A32F87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EC4D40F-4C55-0117-981B-FA07B77844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7A335B-4B36-E87F-98BB-82DB4C6D73A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41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02323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42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48040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C9178EE-88FF-8D42-8E67-4EA94138B0F5}" type="slidenum">
              <a:rPr lang="fi-FI" smtClean="0"/>
              <a:t>43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10132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sv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sv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sv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461D2DD8-5D99-95F6-77D8-97FA938C1B4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96CE4017-6FA0-A210-71D7-931F3904B6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90701" y="1989250"/>
            <a:ext cx="6871855" cy="2387600"/>
          </a:xfrm>
          <a:solidFill>
            <a:schemeClr val="tx2"/>
          </a:solidFill>
        </p:spPr>
        <p:txBody>
          <a:bodyPr anchor="ctr"/>
          <a:lstStyle>
            <a:lvl1pPr algn="ctr">
              <a:defRPr sz="54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2359F810-A1A3-FB5B-0B8D-97346A0CE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790701" y="4468925"/>
            <a:ext cx="6871855" cy="768081"/>
          </a:xfrm>
          <a:solidFill>
            <a:schemeClr val="tx2"/>
          </a:solidFill>
        </p:spPr>
        <p:txBody>
          <a:bodyPr anchor="ctr"/>
          <a:lstStyle>
            <a:lvl1pPr marL="0" indent="0" algn="ctr">
              <a:buNone/>
              <a:defRPr sz="2400" b="0" baseline="0">
                <a:solidFill>
                  <a:schemeClr val="accent6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91CEF8F-2844-734F-F9BC-213409B808E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4614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Kuvan paikkamerkki 4">
            <a:extLst>
              <a:ext uri="{FF2B5EF4-FFF2-40B4-BE49-F238E27FC236}">
                <a16:creationId xmlns:a16="http://schemas.microsoft.com/office/drawing/2014/main" id="{1E31DB16-A3A8-A823-5E80-95DF1172ED3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4772E94-D25C-69C9-1661-3C26F57CB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931090"/>
            <a:ext cx="7134703" cy="163138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AC71093-A313-F7D2-88A9-0879724E4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705650"/>
            <a:ext cx="7134703" cy="857907"/>
          </a:xfrm>
        </p:spPr>
        <p:txBody>
          <a:bodyPr/>
          <a:lstStyle>
            <a:lvl1pPr marL="0" indent="0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4CF04D3-E729-D930-FC66-B062D30697C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296541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E26FC4D-FE7A-12A4-CCFA-EF49FB02C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199"/>
            <a:ext cx="9880600" cy="1440842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40812D-8EA8-1815-EA25-C9641D6B1A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BA3C0AF-9F39-7C17-2A16-26BE1F8EB3D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F2BFCC8C-281F-13F9-A274-F013D038921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1479" y="6363516"/>
            <a:ext cx="1457018" cy="3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0729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1DD9AA89-2EDF-9A82-5091-12380BCF5CB9}"/>
              </a:ext>
            </a:extLst>
          </p:cNvPr>
          <p:cNvSpPr/>
          <p:nvPr userDrawn="1"/>
        </p:nvSpPr>
        <p:spPr>
          <a:xfrm>
            <a:off x="-1" y="0"/>
            <a:ext cx="5183189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4BFB8BF-168B-3EEF-FC68-2B1C64858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 anchorCtr="0"/>
          <a:lstStyle>
            <a:lvl1pPr>
              <a:defRPr sz="4000" baseline="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28940B8-C661-F2C3-64C2-9801CECBF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7008812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029947-7DB0-C275-1DBB-A9419237207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85114"/>
            <a:ext cx="3600000" cy="3811588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1000"/>
              </a:spcAft>
              <a:buNone/>
              <a:defRPr sz="24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C8DEDE0-ADD3-CD25-4A64-C7164592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C4038EBD-4FA9-125A-169D-77C252C2E4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1478" y="6356350"/>
            <a:ext cx="1461681" cy="320674"/>
          </a:xfrm>
          <a:prstGeom prst="rect">
            <a:avLst/>
          </a:prstGeom>
        </p:spPr>
      </p:pic>
      <p:pic>
        <p:nvPicPr>
          <p:cNvPr id="7" name="Kuva 8">
            <a:extLst>
              <a:ext uri="{FF2B5EF4-FFF2-40B4-BE49-F238E27FC236}">
                <a16:creationId xmlns:a16="http://schemas.microsoft.com/office/drawing/2014/main" id="{2BAF69A1-A675-D162-79A1-3C1BD16CA02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40209" y="-12699"/>
            <a:ext cx="685958" cy="6870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69478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BFB8BF-168B-3EEF-FC68-2B1C64858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444" y="826719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28940B8-C661-F2C3-64C2-9801CECBF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7008812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C8DEDE0-ADD3-CD25-4A64-C7164592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029947-7DB0-C275-1DBB-A94192372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69721" y="3068877"/>
            <a:ext cx="2818356" cy="2962404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80000" bIns="10800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97C3AC19-4FDA-6964-1E26-CFC29F0B9B5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1478" y="6375548"/>
            <a:ext cx="1457014" cy="319651"/>
          </a:xfrm>
          <a:prstGeom prst="rect">
            <a:avLst/>
          </a:prstGeom>
        </p:spPr>
      </p:pic>
      <p:sp>
        <p:nvSpPr>
          <p:cNvPr id="15" name="Tekstin paikkamerkki 3">
            <a:extLst>
              <a:ext uri="{FF2B5EF4-FFF2-40B4-BE49-F238E27FC236}">
                <a16:creationId xmlns:a16="http://schemas.microsoft.com/office/drawing/2014/main" id="{035A3A4A-F1CA-FD6C-800A-338B3CBFD493}"/>
              </a:ext>
            </a:extLst>
          </p:cNvPr>
          <p:cNvSpPr>
            <a:spLocks noGrp="1"/>
          </p:cNvSpPr>
          <p:nvPr>
            <p:ph type="body" sz="half" idx="13"/>
          </p:nvPr>
        </p:nvSpPr>
        <p:spPr>
          <a:xfrm>
            <a:off x="4701436" y="3068877"/>
            <a:ext cx="2818356" cy="2962404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80000" bIns="10800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6" name="Tekstin paikkamerkki 3">
            <a:extLst>
              <a:ext uri="{FF2B5EF4-FFF2-40B4-BE49-F238E27FC236}">
                <a16:creationId xmlns:a16="http://schemas.microsoft.com/office/drawing/2014/main" id="{D7141CF9-3CEF-E14E-1EF8-44FDED717CA2}"/>
              </a:ext>
            </a:extLst>
          </p:cNvPr>
          <p:cNvSpPr>
            <a:spLocks noGrp="1"/>
          </p:cNvSpPr>
          <p:nvPr>
            <p:ph type="body" sz="half" idx="14"/>
          </p:nvPr>
        </p:nvSpPr>
        <p:spPr>
          <a:xfrm>
            <a:off x="7933151" y="3068877"/>
            <a:ext cx="2818356" cy="2962404"/>
          </a:xfr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80000" tIns="108000" rIns="180000" bIns="108000"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336B4F86-6B59-13AF-9824-0029C0198F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1479" y="6363516"/>
            <a:ext cx="1457018" cy="3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201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aa vai eri mieltä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4772E94-D25C-69C9-1661-3C26F57CB5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07447" y="1115122"/>
            <a:ext cx="7577107" cy="2722311"/>
          </a:xfrm>
          <a:noFill/>
        </p:spPr>
        <p:txBody>
          <a:bodyPr lIns="360000" tIns="180000" rIns="360000" bIns="180000" anchor="ctr" anchorCtr="0"/>
          <a:lstStyle>
            <a:lvl1pPr algn="ctr">
              <a:defRPr sz="4800" baseline="0">
                <a:solidFill>
                  <a:schemeClr val="accent6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1C4F72E0-BE99-27F0-B8C3-86DB18166B1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11478" y="6391190"/>
            <a:ext cx="1457014" cy="319651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E09BC8A3-F1CF-2700-5BA3-94A244B2E040}"/>
              </a:ext>
            </a:extLst>
          </p:cNvPr>
          <p:cNvGrpSpPr/>
          <p:nvPr userDrawn="1"/>
        </p:nvGrpSpPr>
        <p:grpSpPr>
          <a:xfrm>
            <a:off x="9306728" y="4561054"/>
            <a:ext cx="1298270" cy="767950"/>
            <a:chOff x="8848021" y="5165145"/>
            <a:chExt cx="1298270" cy="767950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862E8DC8-6696-D636-9B2E-09ED84F266CF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76702" y="5369120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2" name="Right Triangle 21">
              <a:extLst>
                <a:ext uri="{FF2B5EF4-FFF2-40B4-BE49-F238E27FC236}">
                  <a16:creationId xmlns:a16="http://schemas.microsoft.com/office/drawing/2014/main" id="{F79B7593-DF8B-B23B-4731-2453A8F90D9A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9378341" y="5165145"/>
              <a:ext cx="767950" cy="76795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3" name="Oval 22">
              <a:extLst>
                <a:ext uri="{FF2B5EF4-FFF2-40B4-BE49-F238E27FC236}">
                  <a16:creationId xmlns:a16="http://schemas.microsoft.com/office/drawing/2014/main" id="{16F3EB74-96C4-60E7-C2DD-49D607D0DD17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48021" y="5369120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F355E8C-915D-B09B-DC20-3D0B7F9F4587}"/>
              </a:ext>
            </a:extLst>
          </p:cNvPr>
          <p:cNvGrpSpPr/>
          <p:nvPr userDrawn="1"/>
        </p:nvGrpSpPr>
        <p:grpSpPr>
          <a:xfrm flipH="1">
            <a:off x="1077413" y="4561054"/>
            <a:ext cx="1298270" cy="767950"/>
            <a:chOff x="8848021" y="5165145"/>
            <a:chExt cx="1298270" cy="76795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F3654BD1-C9E8-C56B-13FD-0AFE1F1A0F81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276702" y="5369120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6" name="Right Triangle 25">
              <a:extLst>
                <a:ext uri="{FF2B5EF4-FFF2-40B4-BE49-F238E27FC236}">
                  <a16:creationId xmlns:a16="http://schemas.microsoft.com/office/drawing/2014/main" id="{F96B6B3A-5C1E-66F2-33D2-3F54C406F87C}"/>
                </a:ext>
              </a:extLst>
            </p:cNvPr>
            <p:cNvSpPr>
              <a:spLocks noChangeAspect="1"/>
            </p:cNvSpPr>
            <p:nvPr/>
          </p:nvSpPr>
          <p:spPr>
            <a:xfrm rot="2700000" flipH="1" flipV="1">
              <a:off x="9378341" y="5165145"/>
              <a:ext cx="767950" cy="767950"/>
            </a:xfrm>
            <a:prstGeom prst="rt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7F3C44F2-00E5-82C6-83D0-2DF532D9951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848021" y="5369120"/>
              <a:ext cx="360000" cy="360000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/>
            </a:p>
          </p:txBody>
        </p:sp>
      </p:grpSp>
      <p:sp>
        <p:nvSpPr>
          <p:cNvPr id="30" name="Slide Number Placeholder 2">
            <a:extLst>
              <a:ext uri="{FF2B5EF4-FFF2-40B4-BE49-F238E27FC236}">
                <a16:creationId xmlns:a16="http://schemas.microsoft.com/office/drawing/2014/main" id="{2EB128E8-5D81-8F80-36E8-C50FC379870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53799" y="6356350"/>
            <a:ext cx="626723" cy="365125"/>
          </a:xfrm>
        </p:spPr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sp>
        <p:nvSpPr>
          <p:cNvPr id="31" name="Suorakulmio 7">
            <a:extLst>
              <a:ext uri="{FF2B5EF4-FFF2-40B4-BE49-F238E27FC236}">
                <a16:creationId xmlns:a16="http://schemas.microsoft.com/office/drawing/2014/main" id="{5162B5F3-3793-38FF-DF57-637D01629A42}"/>
              </a:ext>
            </a:extLst>
          </p:cNvPr>
          <p:cNvSpPr/>
          <p:nvPr userDrawn="1"/>
        </p:nvSpPr>
        <p:spPr>
          <a:xfrm rot="5400000">
            <a:off x="5761469" y="396723"/>
            <a:ext cx="681037" cy="122415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32" name="Kuva 5">
            <a:extLst>
              <a:ext uri="{FF2B5EF4-FFF2-40B4-BE49-F238E27FC236}">
                <a16:creationId xmlns:a16="http://schemas.microsoft.com/office/drawing/2014/main" id="{8C58D87C-2B39-04E3-3480-7CC04B91D77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5400000" flipH="1">
            <a:off x="2947998" y="3210199"/>
            <a:ext cx="648366" cy="6581893"/>
          </a:xfrm>
          <a:prstGeom prst="rect">
            <a:avLst/>
          </a:prstGeom>
        </p:spPr>
      </p:pic>
      <p:pic>
        <p:nvPicPr>
          <p:cNvPr id="33" name="Kuva 5">
            <a:extLst>
              <a:ext uri="{FF2B5EF4-FFF2-40B4-BE49-F238E27FC236}">
                <a16:creationId xmlns:a16="http://schemas.microsoft.com/office/drawing/2014/main" id="{0BCAD412-8A54-8A9C-655D-CD4E05C9046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15310"/>
          <a:stretch>
            <a:fillRect/>
          </a:stretch>
        </p:blipFill>
        <p:spPr>
          <a:xfrm rot="5400000" flipH="1">
            <a:off x="9111475" y="3714061"/>
            <a:ext cx="648366" cy="55741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BEB084-795E-3B80-5547-49D5C8D19A42}"/>
              </a:ext>
            </a:extLst>
          </p:cNvPr>
          <p:cNvSpPr txBox="1"/>
          <p:nvPr userDrawn="1"/>
        </p:nvSpPr>
        <p:spPr>
          <a:xfrm>
            <a:off x="7868927" y="4520807"/>
            <a:ext cx="119784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i="0">
                <a:latin typeface="Calibri" panose="020F0502020204030204" pitchFamily="34" charset="0"/>
                <a:cs typeface="Calibri" panose="020F0502020204030204" pitchFamily="34" charset="0"/>
              </a:rPr>
              <a:t>Eri mieltä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BFA728C-76DE-F0D5-0D07-CC82BD1A6686}"/>
              </a:ext>
            </a:extLst>
          </p:cNvPr>
          <p:cNvSpPr txBox="1"/>
          <p:nvPr userDrawn="1"/>
        </p:nvSpPr>
        <p:spPr>
          <a:xfrm>
            <a:off x="2838306" y="4520807"/>
            <a:ext cx="136699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b="1" i="0">
                <a:latin typeface="Calibri" panose="020F0502020204030204" pitchFamily="34" charset="0"/>
                <a:cs typeface="Calibri" panose="020F0502020204030204" pitchFamily="34" charset="0"/>
              </a:rPr>
              <a:t>Samaa mieltä</a:t>
            </a:r>
          </a:p>
        </p:txBody>
      </p:sp>
    </p:spTree>
    <p:extLst>
      <p:ext uri="{BB962C8B-B14F-4D97-AF65-F5344CB8AC3E}">
        <p14:creationId xmlns:p14="http://schemas.microsoft.com/office/powerpoint/2010/main" val="3293107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AE4061B5-0D78-B73F-D362-0895852E5BC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4772E94-D25C-69C9-1661-3C26F57CB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1797615"/>
            <a:ext cx="7134703" cy="1631385"/>
          </a:xfrm>
        </p:spPr>
        <p:txBody>
          <a:bodyPr anchor="b"/>
          <a:lstStyle>
            <a:lvl1pPr algn="l"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AC71093-A313-F7D2-88A9-0879724E41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800" y="3566026"/>
            <a:ext cx="7134703" cy="857907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E2977C35-6758-A364-D8A7-9390097206F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33777" b="21787"/>
          <a:stretch>
            <a:fillRect/>
          </a:stretch>
        </p:blipFill>
        <p:spPr>
          <a:xfrm>
            <a:off x="10682868" y="-1"/>
            <a:ext cx="1520283" cy="6858001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764D1284-B95A-BD3E-CB6B-9FA0CA77BAC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1478" y="6356350"/>
            <a:ext cx="1461681" cy="32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31363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4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1DD9AA89-2EDF-9A82-5091-12380BCF5CB9}"/>
              </a:ext>
            </a:extLst>
          </p:cNvPr>
          <p:cNvSpPr/>
          <p:nvPr userDrawn="1"/>
        </p:nvSpPr>
        <p:spPr>
          <a:xfrm>
            <a:off x="9000162" y="-1"/>
            <a:ext cx="31918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4BFB8BF-168B-3EEF-FC68-2B1C64858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5256212" cy="1440000"/>
          </a:xfrm>
        </p:spPr>
        <p:txBody>
          <a:bodyPr anchor="ctr"/>
          <a:lstStyle>
            <a:lvl1pPr>
              <a:defRPr sz="4200" baseline="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28940B8-C661-F2C3-64C2-9801CECBF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873410" y="812363"/>
            <a:ext cx="4243227" cy="5342562"/>
          </a:xfrm>
          <a:effectLst>
            <a:outerShdw blurRad="63500" dist="38100" dir="2700000" algn="tl" rotWithShape="0">
              <a:prstClr val="black">
                <a:alpha val="2268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029947-7DB0-C275-1DBB-A9419237207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1825200"/>
            <a:ext cx="5256212" cy="4329725"/>
          </a:xfrm>
        </p:spPr>
        <p:txBody>
          <a:bodyPr/>
          <a:lstStyle>
            <a:lvl1pPr marL="0" indent="0">
              <a:buNone/>
              <a:defRPr sz="2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C8DEDE0-ADD3-CD25-4A64-C7164592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7" name="Kuva 6">
            <a:extLst>
              <a:ext uri="{FF2B5EF4-FFF2-40B4-BE49-F238E27FC236}">
                <a16:creationId xmlns:a16="http://schemas.microsoft.com/office/drawing/2014/main" id="{ECAE2548-0D08-77FD-EABA-32BF64B6C91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4348"/>
          <a:stretch>
            <a:fillRect/>
          </a:stretch>
        </p:blipFill>
        <p:spPr>
          <a:xfrm>
            <a:off x="11748479" y="1"/>
            <a:ext cx="44352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7617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Nostolaatikko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1DD9AA89-2EDF-9A82-5091-12380BCF5CB9}"/>
              </a:ext>
            </a:extLst>
          </p:cNvPr>
          <p:cNvSpPr/>
          <p:nvPr userDrawn="1"/>
        </p:nvSpPr>
        <p:spPr>
          <a:xfrm>
            <a:off x="9000162" y="-1"/>
            <a:ext cx="31918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4BFB8BF-168B-3EEF-FC68-2B1C64858C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5256212" cy="1602000"/>
          </a:xfrm>
        </p:spPr>
        <p:txBody>
          <a:bodyPr anchor="ctr"/>
          <a:lstStyle>
            <a:lvl1pPr>
              <a:defRPr sz="4200" baseline="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029947-7DB0-C275-1DBB-A9419237207A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399"/>
            <a:ext cx="5256212" cy="4097525"/>
          </a:xfrm>
        </p:spPr>
        <p:txBody>
          <a:bodyPr/>
          <a:lstStyle>
            <a:lvl1pPr marL="0" indent="0">
              <a:buNone/>
              <a:defRPr sz="2600" baseline="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C8DEDE0-ADD3-CD25-4A64-C7164592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68B71C3-898A-7582-8583-6808B86C69DA}"/>
              </a:ext>
            </a:extLst>
          </p:cNvPr>
          <p:cNvSpPr txBox="1"/>
          <p:nvPr userDrawn="1"/>
        </p:nvSpPr>
        <p:spPr>
          <a:xfrm>
            <a:off x="6873408" y="812363"/>
            <a:ext cx="4243227" cy="520284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endParaRPr lang="fi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36BC725D-9876-7988-18E9-B1144B25880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7250833" y="1367073"/>
            <a:ext cx="3272262" cy="3984416"/>
          </a:xfrm>
        </p:spPr>
        <p:txBody>
          <a:bodyPr/>
          <a:lstStyle>
            <a:lvl1pPr marL="270000" indent="-270000">
              <a:tabLst/>
              <a:defRPr sz="2600" baseline="0"/>
            </a:lvl1pPr>
            <a:lvl2pPr marL="685800" indent="-198000">
              <a:tabLst/>
              <a:defRPr sz="2000" baseline="0"/>
            </a:lvl2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pic>
        <p:nvPicPr>
          <p:cNvPr id="3" name="Kuva 6">
            <a:extLst>
              <a:ext uri="{FF2B5EF4-FFF2-40B4-BE49-F238E27FC236}">
                <a16:creationId xmlns:a16="http://schemas.microsoft.com/office/drawing/2014/main" id="{7078D4EB-6024-6CA0-88FB-73EF2BBEA381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4348"/>
          <a:stretch>
            <a:fillRect/>
          </a:stretch>
        </p:blipFill>
        <p:spPr>
          <a:xfrm>
            <a:off x="11748479" y="1"/>
            <a:ext cx="44352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398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2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>
            <a:extLst>
              <a:ext uri="{FF2B5EF4-FFF2-40B4-BE49-F238E27FC236}">
                <a16:creationId xmlns:a16="http://schemas.microsoft.com/office/drawing/2014/main" id="{AA503499-98A5-95F6-DCCA-9161043C84CF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4BFB8BF-168B-3EEF-FC68-2B1C64858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28940B8-C661-F2C3-64C2-9801CECBF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68085" y="-858130"/>
            <a:ext cx="7008812" cy="6857999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029947-7DB0-C275-1DBB-A94192372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C8DEDE0-ADD3-CD25-4A64-C7164592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A0136C99-7957-FBC2-DC9D-5FBEDD9DC8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1478" y="6356350"/>
            <a:ext cx="1461681" cy="32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785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3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BFB8BF-168B-3EEF-FC68-2B1C64858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28940B8-C661-F2C3-64C2-9801CECBF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521918" y="-1338678"/>
            <a:ext cx="7864248" cy="7695028"/>
          </a:xfrm>
          <a:prstGeom prst="ellipse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029947-7DB0-C275-1DBB-A94192372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C8DEDE0-ADD3-CD25-4A64-C7164592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6" name="Kuva 5">
            <a:extLst>
              <a:ext uri="{FF2B5EF4-FFF2-40B4-BE49-F238E27FC236}">
                <a16:creationId xmlns:a16="http://schemas.microsoft.com/office/drawing/2014/main" id="{B91BDF8A-B302-5A9C-13FD-7C09EFB5954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1479" y="6363516"/>
            <a:ext cx="1457018" cy="3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3045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ksi leveä sisältökoh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19B63512-CF2C-B333-7391-94E9933529C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79D455C-554C-512B-D7EA-78BAF9211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57200"/>
            <a:ext cx="9880600" cy="1440842"/>
          </a:xfrm>
        </p:spPr>
        <p:txBody>
          <a:bodyPr/>
          <a:lstStyle>
            <a:lvl1pPr>
              <a:defRPr sz="4200" baseline="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8AD563-14B1-3305-7143-5F476AD077B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1825200"/>
            <a:ext cx="7841105" cy="4119564"/>
          </a:xfrm>
        </p:spPr>
        <p:txBody>
          <a:bodyPr/>
          <a:lstStyle>
            <a:lvl1pPr marL="269875" indent="-270000">
              <a:tabLst/>
              <a:defRPr sz="2600" baseline="0"/>
            </a:lvl1pPr>
            <a:lvl2pPr>
              <a:defRPr sz="2000" baseline="0"/>
            </a:lvl2pPr>
            <a:lvl3pPr>
              <a:defRPr sz="1600"/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349FC38-878C-FDF5-2AEB-674CEE628E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5" name="Kuva 8">
            <a:extLst>
              <a:ext uri="{FF2B5EF4-FFF2-40B4-BE49-F238E27FC236}">
                <a16:creationId xmlns:a16="http://schemas.microsoft.com/office/drawing/2014/main" id="{EEAAA788-5E71-2F90-6409-85DE8EFF583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33777" b="10093"/>
          <a:stretch>
            <a:fillRect/>
          </a:stretch>
        </p:blipFill>
        <p:spPr>
          <a:xfrm>
            <a:off x="10988432" y="0"/>
            <a:ext cx="120356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04246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ja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688691-127B-C24A-3871-A1535C09B75E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5986199" y="450000"/>
            <a:ext cx="5367600" cy="5958000"/>
          </a:xfrm>
        </p:spPr>
        <p:txBody>
          <a:bodyPr/>
          <a:lstStyle/>
          <a:p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79D455C-554C-512B-D7EA-78BAF9211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57199"/>
            <a:ext cx="5257800" cy="1440000"/>
          </a:xfrm>
        </p:spPr>
        <p:txBody>
          <a:bodyPr>
            <a:noAutofit/>
          </a:bodyPr>
          <a:lstStyle>
            <a:lvl1pPr>
              <a:defRPr sz="4200" kern="1200" spc="0" baseline="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8AD563-14B1-3305-7143-5F476AD077B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199" y="2055600"/>
            <a:ext cx="5148000" cy="4352400"/>
          </a:xfrm>
        </p:spPr>
        <p:txBody>
          <a:bodyPr/>
          <a:lstStyle>
            <a:lvl1pPr marL="269875" indent="-270000">
              <a:tabLst/>
              <a:defRPr sz="2600" baseline="0"/>
            </a:lvl1pPr>
            <a:lvl2pPr>
              <a:defRPr sz="2000" baseline="0"/>
            </a:lvl2pPr>
            <a:lvl3pPr>
              <a:defRPr sz="1600"/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endParaRPr lang="fi-FI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349FC38-878C-FDF5-2AEB-674CEE628E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6938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listausta alareuna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4AE3F-99B9-73D8-0F76-B1E82F57C1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199"/>
            <a:ext cx="9880600" cy="144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fi-FI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D9BC7F1-88B9-4008-CFB6-B8BA24B8DA4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sp>
        <p:nvSpPr>
          <p:cNvPr id="4" name="Suorakulmio 7">
            <a:extLst>
              <a:ext uri="{FF2B5EF4-FFF2-40B4-BE49-F238E27FC236}">
                <a16:creationId xmlns:a16="http://schemas.microsoft.com/office/drawing/2014/main" id="{87D095F8-00CD-242C-C179-EB131DF917A2}"/>
              </a:ext>
            </a:extLst>
          </p:cNvPr>
          <p:cNvSpPr/>
          <p:nvPr userDrawn="1"/>
        </p:nvSpPr>
        <p:spPr>
          <a:xfrm rot="5400000">
            <a:off x="5761469" y="396723"/>
            <a:ext cx="681037" cy="1224151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8" name="Kuva 5">
            <a:extLst>
              <a:ext uri="{FF2B5EF4-FFF2-40B4-BE49-F238E27FC236}">
                <a16:creationId xmlns:a16="http://schemas.microsoft.com/office/drawing/2014/main" id="{ED4D5CB6-EC12-BA77-FFA7-75B81529C39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 rot="5400000" flipH="1">
            <a:off x="2947998" y="3210199"/>
            <a:ext cx="648366" cy="6581893"/>
          </a:xfrm>
          <a:prstGeom prst="rect">
            <a:avLst/>
          </a:prstGeom>
        </p:spPr>
      </p:pic>
      <p:pic>
        <p:nvPicPr>
          <p:cNvPr id="9" name="Kuva 5">
            <a:extLst>
              <a:ext uri="{FF2B5EF4-FFF2-40B4-BE49-F238E27FC236}">
                <a16:creationId xmlns:a16="http://schemas.microsoft.com/office/drawing/2014/main" id="{E11AD36C-09A5-CCAD-9C13-4D538B49301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t="15310"/>
          <a:stretch>
            <a:fillRect/>
          </a:stretch>
        </p:blipFill>
        <p:spPr>
          <a:xfrm rot="5400000" flipH="1">
            <a:off x="9111475" y="3714061"/>
            <a:ext cx="648366" cy="5574174"/>
          </a:xfrm>
          <a:prstGeom prst="rect">
            <a:avLst/>
          </a:pr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257793D-5F19-6C47-9C71-1DE0C8CE9D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625"/>
            <a:ext cx="5148000" cy="424748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0665513-F1DC-AA58-86FB-1474D3D31E7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05799" y="1825625"/>
            <a:ext cx="5148000" cy="4248150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320536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ä toinen list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4">
            <a:extLst>
              <a:ext uri="{FF2B5EF4-FFF2-40B4-BE49-F238E27FC236}">
                <a16:creationId xmlns:a16="http://schemas.microsoft.com/office/drawing/2014/main" id="{A226F229-D3FA-C6CC-F31E-C6A87EB8F9A6}"/>
              </a:ext>
            </a:extLst>
          </p:cNvPr>
          <p:cNvSpPr/>
          <p:nvPr userDrawn="1"/>
        </p:nvSpPr>
        <p:spPr>
          <a:xfrm>
            <a:off x="9000162" y="-1"/>
            <a:ext cx="319183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4" name="Kuva 6">
            <a:extLst>
              <a:ext uri="{FF2B5EF4-FFF2-40B4-BE49-F238E27FC236}">
                <a16:creationId xmlns:a16="http://schemas.microsoft.com/office/drawing/2014/main" id="{67B95BE5-B85B-C98A-7D0F-649811BB77D9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r="34348"/>
          <a:stretch>
            <a:fillRect/>
          </a:stretch>
        </p:blipFill>
        <p:spPr>
          <a:xfrm>
            <a:off x="11748479" y="1"/>
            <a:ext cx="443521" cy="6857999"/>
          </a:xfrm>
          <a:prstGeom prst="rect">
            <a:avLst/>
          </a:prstGeom>
        </p:spPr>
      </p:pic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0349FC38-878C-FDF5-2AEB-674CEE628E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943428CD-D7C1-A3CD-0EB2-2B29C8EF2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096000" y="965200"/>
            <a:ext cx="5573486" cy="5391150"/>
          </a:xfrm>
        </p:spPr>
        <p:txBody>
          <a:bodyPr/>
          <a:lstStyle>
            <a:lvl1pPr marL="230400" indent="-158400">
              <a:defRPr sz="2400" baseline="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579D455C-554C-512B-D7EA-78BAF9211E1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457200"/>
            <a:ext cx="4896678" cy="1325563"/>
          </a:xfrm>
        </p:spPr>
        <p:txBody>
          <a:bodyPr>
            <a:noAutofit/>
          </a:bodyPr>
          <a:lstStyle>
            <a:lvl1pPr>
              <a:defRPr sz="4200" kern="1200" spc="0" baseline="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E8AD563-14B1-3305-7143-5F476AD077B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74107"/>
            <a:ext cx="4896678" cy="2979737"/>
          </a:xfrm>
        </p:spPr>
        <p:txBody>
          <a:bodyPr/>
          <a:lstStyle>
            <a:lvl1pPr marL="269875" indent="-270000">
              <a:tabLst/>
              <a:defRPr sz="2000" baseline="0"/>
            </a:lvl1pPr>
            <a:lvl2pPr>
              <a:defRPr sz="2000" baseline="0"/>
            </a:lvl2pPr>
            <a:lvl3pPr>
              <a:defRPr sz="1600"/>
            </a:lvl3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endParaRPr lang="fi-FI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0CD2709-3EFF-9AA9-8EC0-3A5AE6593F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199" y="4959350"/>
            <a:ext cx="4896678" cy="1397000"/>
          </a:xfrm>
        </p:spPr>
        <p:txBody>
          <a:bodyPr/>
          <a:lstStyle>
            <a:lvl1pPr>
              <a:defRPr sz="2800" baseline="0"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120681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87BD37A-AEA6-CD70-23D9-4A71C0591E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5429053-4518-046C-ED28-E3EF34136ED2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847850"/>
            <a:ext cx="5157787" cy="823912"/>
          </a:xfrm>
        </p:spPr>
        <p:txBody>
          <a:bodyPr anchor="b"/>
          <a:lstStyle>
            <a:lvl1pPr marL="0" indent="0">
              <a:buNone/>
              <a:defRPr sz="3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57948D70-837C-DC5E-BDA6-A7BBB725B330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671762"/>
            <a:ext cx="5157787" cy="3462338"/>
          </a:xfrm>
        </p:spPr>
        <p:txBody>
          <a:bodyPr/>
          <a:lstStyle>
            <a:lvl1pPr>
              <a:defRPr sz="2400" baseline="0">
                <a:latin typeface="+mn-lt"/>
              </a:defRPr>
            </a:lvl1pPr>
            <a:lvl2pPr>
              <a:defRPr sz="2000" baseline="0"/>
            </a:lvl2pPr>
            <a:lvl3pPr>
              <a:defRPr sz="1600" baseline="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4552C1E9-710D-E542-3090-345CA07B1560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847850"/>
            <a:ext cx="5183188" cy="823912"/>
          </a:xfrm>
        </p:spPr>
        <p:txBody>
          <a:bodyPr anchor="b"/>
          <a:lstStyle>
            <a:lvl1pPr marL="0" indent="0">
              <a:buNone/>
              <a:defRPr sz="3000" b="1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2F1EB3A0-C214-CABA-A52B-21AC5919ACF1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671762"/>
            <a:ext cx="5183188" cy="3462338"/>
          </a:xfrm>
        </p:spPr>
        <p:txBody>
          <a:bodyPr/>
          <a:lstStyle>
            <a:lvl1pPr>
              <a:defRPr sz="2400" baseline="0"/>
            </a:lvl1pPr>
            <a:lvl2pPr>
              <a:defRPr sz="2000" baseline="0"/>
            </a:lvl2pPr>
            <a:lvl3pPr>
              <a:defRPr sz="1600" baseline="0"/>
            </a:lvl3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</p:txBody>
      </p:sp>
      <p:sp>
        <p:nvSpPr>
          <p:cNvPr id="10" name="Dian numeron paikkamerkki 9">
            <a:extLst>
              <a:ext uri="{FF2B5EF4-FFF2-40B4-BE49-F238E27FC236}">
                <a16:creationId xmlns:a16="http://schemas.microsoft.com/office/drawing/2014/main" id="{F0524504-896B-66F4-114B-A88EBBF1CEE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8" name="Kuva 7">
            <a:extLst>
              <a:ext uri="{FF2B5EF4-FFF2-40B4-BE49-F238E27FC236}">
                <a16:creationId xmlns:a16="http://schemas.microsoft.com/office/drawing/2014/main" id="{70FE13F8-0D62-8148-9E9F-EEDA5CB10C8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1479" y="6363516"/>
            <a:ext cx="1457018" cy="3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199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48FA73A-47B6-B013-4FE6-670B5F653E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8418534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3F7742C-2978-84C7-9B1F-46BF81F3196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AB9C4D8-7141-331A-9B25-D253ADFADE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1479" y="6363516"/>
            <a:ext cx="1457018" cy="3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041917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9CEB1C93-D9C6-6D10-1CF8-D69ACE8ED7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EC7CC31-5A47-05C2-DCD7-DDC9709860F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9F3D3E4D-7F4C-66D4-C39F-EEEAA61276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1478" y="6356350"/>
            <a:ext cx="1461681" cy="32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01355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9CEB1C93-D9C6-6D10-1CF8-D69ACE8ED73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A2C07DC-5682-2ACA-2447-F110756512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2D0D2083-12EC-C5B6-F5F2-A5638F09FD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8268222" cy="1275785"/>
          </a:xfrm>
        </p:spPr>
        <p:txBody>
          <a:bodyPr/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pic>
        <p:nvPicPr>
          <p:cNvPr id="3" name="Kuva 2">
            <a:extLst>
              <a:ext uri="{FF2B5EF4-FFF2-40B4-BE49-F238E27FC236}">
                <a16:creationId xmlns:a16="http://schemas.microsoft.com/office/drawing/2014/main" id="{57873CC9-A071-6253-DF5A-176FE142509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211478" y="6356350"/>
            <a:ext cx="1461681" cy="32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14379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9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BFB8BF-168B-3EEF-FC68-2B1C64858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5692" y="715992"/>
            <a:ext cx="4780724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28940B8-C661-F2C3-64C2-9801CECBF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029947-7DB0-C275-1DBB-A94192372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95692" y="2316192"/>
            <a:ext cx="47807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C8DEDE0-ADD3-CD25-4A64-C7164592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A58EDD6-DE64-E911-9D6A-5787719BEA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713"/>
          <a:stretch>
            <a:fillRect/>
          </a:stretch>
        </p:blipFill>
        <p:spPr>
          <a:xfrm>
            <a:off x="11490385" y="1"/>
            <a:ext cx="701615" cy="68580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A7221C46-E666-55C0-DB09-9B8A2CA46AA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1479" y="6363516"/>
            <a:ext cx="1457018" cy="3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75891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0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BFB8BF-168B-3EEF-FC68-2B1C64858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5692" y="715992"/>
            <a:ext cx="4780724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28940B8-C661-F2C3-64C2-9801CECBF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029947-7DB0-C275-1DBB-A94192372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95692" y="2316192"/>
            <a:ext cx="47807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C8DEDE0-ADD3-CD25-4A64-C7164592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A58EDD6-DE64-E911-9D6A-5787719BEA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713"/>
          <a:stretch>
            <a:fillRect/>
          </a:stretch>
        </p:blipFill>
        <p:spPr>
          <a:xfrm>
            <a:off x="11490385" y="1"/>
            <a:ext cx="701615" cy="68580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D8D265CB-5855-EFC1-22CE-23F07474AB9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1479" y="6363516"/>
            <a:ext cx="1457018" cy="3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89402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1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BFB8BF-168B-3EEF-FC68-2B1C64858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5692" y="715992"/>
            <a:ext cx="4780724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28940B8-C661-F2C3-64C2-9801CECBF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029947-7DB0-C275-1DBB-A94192372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95692" y="2316192"/>
            <a:ext cx="47807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C8DEDE0-ADD3-CD25-4A64-C7164592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A58EDD6-DE64-E911-9D6A-5787719BEA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713"/>
          <a:stretch>
            <a:fillRect/>
          </a:stretch>
        </p:blipFill>
        <p:spPr>
          <a:xfrm>
            <a:off x="11490385" y="1"/>
            <a:ext cx="701615" cy="68580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D58BD454-88BB-3449-EF13-BB0AA02C95D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1479" y="6363516"/>
            <a:ext cx="1457018" cy="3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4368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12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BFB8BF-168B-3EEF-FC68-2B1C64858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95692" y="715992"/>
            <a:ext cx="4780724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28940B8-C661-F2C3-64C2-9801CECBF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0" y="0"/>
            <a:ext cx="6096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029947-7DB0-C275-1DBB-A94192372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495692" y="2316192"/>
            <a:ext cx="4780724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C8DEDE0-ADD3-CD25-4A64-C7164592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A58EDD6-DE64-E911-9D6A-5787719BEA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3713"/>
          <a:stretch>
            <a:fillRect/>
          </a:stretch>
        </p:blipFill>
        <p:spPr>
          <a:xfrm>
            <a:off x="11490385" y="1"/>
            <a:ext cx="701615" cy="6858000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3044EF44-06BE-5855-2830-FBFAFB3F96A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1479" y="6363516"/>
            <a:ext cx="1457018" cy="3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71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7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BFB8BF-168B-3EEF-FC68-2B1C64858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63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28940B8-C661-F2C3-64C2-9801CECBF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7008812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029947-7DB0-C275-1DBB-A94192372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563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C8DEDE0-ADD3-CD25-4A64-C7164592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A58EDD6-DE64-E911-9D6A-5787719BEA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15"/>
          <a:stretch>
            <a:fillRect/>
          </a:stretch>
        </p:blipFill>
        <p:spPr>
          <a:xfrm>
            <a:off x="4628187" y="0"/>
            <a:ext cx="685958" cy="6857999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4392FB2-833C-E7A9-1AD0-B062CC39E1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1479" y="6363516"/>
            <a:ext cx="1457018" cy="3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84819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6_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4BFB8BF-168B-3EEF-FC68-2B1C64858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1563" y="457200"/>
            <a:ext cx="3932237" cy="160020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28940B8-C661-F2C3-64C2-9801CECBF90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0"/>
            <a:ext cx="7008812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A029947-7DB0-C275-1DBB-A941923720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1563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Dian numeron paikkamerkki 7">
            <a:extLst>
              <a:ext uri="{FF2B5EF4-FFF2-40B4-BE49-F238E27FC236}">
                <a16:creationId xmlns:a16="http://schemas.microsoft.com/office/drawing/2014/main" id="{9C8DEDE0-ADD3-CD25-4A64-C7164592C1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  <p:pic>
        <p:nvPicPr>
          <p:cNvPr id="9" name="Kuva 8">
            <a:extLst>
              <a:ext uri="{FF2B5EF4-FFF2-40B4-BE49-F238E27FC236}">
                <a16:creationId xmlns:a16="http://schemas.microsoft.com/office/drawing/2014/main" id="{6A58EDD6-DE64-E911-9D6A-5787719BEA4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b="1515"/>
          <a:stretch>
            <a:fillRect/>
          </a:stretch>
        </p:blipFill>
        <p:spPr>
          <a:xfrm>
            <a:off x="4628187" y="0"/>
            <a:ext cx="685958" cy="6857999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26FC03BB-1711-FA44-3AC5-FFF25C2E8DC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211479" y="6363516"/>
            <a:ext cx="1457018" cy="319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2165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522E4351-388A-64C9-20AD-6280E9394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199"/>
            <a:ext cx="9880600" cy="14408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616D99B-05D3-7223-E745-9DAE4287B7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62FEB34-7FCC-ED4A-08CC-8625408F96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799" y="6356350"/>
            <a:ext cx="6267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DFAC8A-11BF-1F4B-A581-9DDA2B8E9479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6416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0" r:id="rId3"/>
    <p:sldLayoutId id="2147483659" r:id="rId4"/>
    <p:sldLayoutId id="2147483663" r:id="rId5"/>
    <p:sldLayoutId id="2147483664" r:id="rId6"/>
    <p:sldLayoutId id="2147483668" r:id="rId7"/>
    <p:sldLayoutId id="2147483662" r:id="rId8"/>
    <p:sldLayoutId id="2147483674" r:id="rId9"/>
    <p:sldLayoutId id="2147483660" r:id="rId10"/>
    <p:sldLayoutId id="2147483661" r:id="rId11"/>
    <p:sldLayoutId id="2147483652" r:id="rId12"/>
    <p:sldLayoutId id="2147483673" r:id="rId13"/>
    <p:sldLayoutId id="2147483676" r:id="rId14"/>
    <p:sldLayoutId id="2147483675" r:id="rId15"/>
    <p:sldLayoutId id="2147483653" r:id="rId16"/>
    <p:sldLayoutId id="2147483654" r:id="rId17"/>
    <p:sldLayoutId id="2147483658" r:id="rId18"/>
    <p:sldLayoutId id="2147483655" r:id="rId19"/>
    <p:sldLayoutId id="2147483669" r:id="rId20"/>
    <p:sldLayoutId id="2147483670" r:id="rId21"/>
    <p:sldLayoutId id="2147483671" r:id="rId22"/>
    <p:sldLayoutId id="2147483672" r:id="rId23"/>
    <p:sldLayoutId id="2147483666" r:id="rId24"/>
    <p:sldLayoutId id="2147483665" r:id="rId2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accent6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156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accent6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156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accent6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156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accent6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156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6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156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6"/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18" Type="http://schemas.openxmlformats.org/officeDocument/2006/relationships/image" Target="../media/image3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17" Type="http://schemas.openxmlformats.org/officeDocument/2006/relationships/image" Target="../media/image31.png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19" Type="http://schemas.openxmlformats.org/officeDocument/2006/relationships/image" Target="../media/image33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svg"/><Relationship Id="rId2" Type="http://schemas.openxmlformats.org/officeDocument/2006/relationships/image" Target="../media/image35.sv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575460C-DC2F-52DA-9B0B-0685349C6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Me arvokkaat! </a:t>
            </a:r>
            <a:r>
              <a:rPr lang="fi-FI" dirty="0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694CE527-C397-2374-7957-7F07C5AA44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85114"/>
            <a:ext cx="3600000" cy="3811588"/>
          </a:xfrm>
        </p:spPr>
        <p:txBody>
          <a:bodyPr>
            <a:noAutofit/>
          </a:bodyPr>
          <a:lstStyle/>
          <a:p>
            <a:r>
              <a:rPr lang="fi-FI" dirty="0"/>
              <a:t>Oppituntikokonaisuus arvojen ja yhteisöllisyyden parissa</a:t>
            </a:r>
          </a:p>
          <a:p>
            <a:r>
              <a:rPr lang="fi-FI" sz="3600" b="1" dirty="0"/>
              <a:t>1. oppitunti: </a:t>
            </a:r>
            <a:br>
              <a:rPr lang="fi-FI" sz="3600" dirty="0"/>
            </a:br>
            <a:r>
              <a:rPr lang="fi-FI" sz="3600" dirty="0"/>
              <a:t>Lähtötilanne – arvot ja me 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48120F33-D702-8F36-8DD3-BB02D7EDE9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-10606" t="-1" r="-5362" b="149"/>
          <a:stretch>
            <a:fillRect/>
          </a:stretch>
        </p:blipFill>
        <p:spPr>
          <a:xfrm>
            <a:off x="5181601" y="1"/>
            <a:ext cx="7010399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1426575-AD03-110F-6482-481CE9BD48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380974" y="6356195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 dirty="0"/>
              <a:t>©  </a:t>
            </a:r>
            <a:r>
              <a:rPr lang="fi-FI" sz="800" dirty="0" err="1"/>
              <a:t>Kummakko</a:t>
            </a:r>
            <a:r>
              <a:rPr lang="fi-FI" sz="800"/>
              <a:t>-Design</a:t>
            </a:r>
          </a:p>
        </p:txBody>
      </p:sp>
    </p:spTree>
    <p:extLst>
      <p:ext uri="{BB962C8B-B14F-4D97-AF65-F5344CB8AC3E}">
        <p14:creationId xmlns:p14="http://schemas.microsoft.com/office/powerpoint/2010/main" val="41261465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14AFF6B-19B5-6349-0D8B-EC07FC398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7" y="457200"/>
            <a:ext cx="5486061" cy="1600200"/>
          </a:xfrm>
        </p:spPr>
        <p:txBody>
          <a:bodyPr>
            <a:normAutofit/>
          </a:bodyPr>
          <a:lstStyle/>
          <a:p>
            <a:r>
              <a:rPr lang="fi-FI" sz="3600"/>
              <a:t>Mitä arvot ovat?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192A3261-E5BF-BF38-7CDC-75A7EA6D44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5200"/>
            <a:ext cx="5486060" cy="4329725"/>
          </a:xfrm>
        </p:spPr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3000"/>
              <a:t>Asioita, jotka ovat meille tärkeitä.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3000"/>
              <a:t>Arvot ohjaavat sitä, miten toimimme, puhumme ja teemme valintoja.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3000"/>
              <a:t>Arvot näkyvät arjen pienissä teoissa: esim. koulussa, kotona, </a:t>
            </a:r>
            <a:br>
              <a:rPr lang="fi-FI" sz="3000"/>
            </a:br>
            <a:r>
              <a:rPr lang="fi-FI" sz="3000"/>
              <a:t>vapaa-ajalla, kavereiden kanssa.</a:t>
            </a:r>
          </a:p>
          <a:p>
            <a:endParaRPr lang="fi-FI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D371C3A-1A8F-187A-B694-D6D43C4FEE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873408" y="812363"/>
            <a:ext cx="4243227" cy="520284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endParaRPr lang="fi-FI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866D9FD-24EF-1015-F79D-268854579E3B}"/>
              </a:ext>
            </a:extLst>
          </p:cNvPr>
          <p:cNvSpPr txBox="1"/>
          <p:nvPr/>
        </p:nvSpPr>
        <p:spPr>
          <a:xfrm>
            <a:off x="7154056" y="1043731"/>
            <a:ext cx="3734667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i-FI" sz="2400" b="1">
                <a:latin typeface="+mj-lt"/>
              </a:rPr>
              <a:t>Esimerkkejä arvoista:</a:t>
            </a:r>
          </a:p>
          <a:p>
            <a:pPr>
              <a:spcAft>
                <a:spcPts val="1600"/>
              </a:spcAft>
            </a:pPr>
            <a:r>
              <a:rPr lang="fi-FI" sz="2400"/>
              <a:t>Kunnioitus – kuuntelemme toisiamme, emme naura toisen virheille</a:t>
            </a:r>
          </a:p>
          <a:p>
            <a:pPr>
              <a:spcAft>
                <a:spcPts val="1600"/>
              </a:spcAft>
            </a:pPr>
            <a:r>
              <a:rPr lang="fi-FI" sz="2400"/>
              <a:t>Rehellisyys – kerromme totuuden, kannamme vastuun teoistamme</a:t>
            </a:r>
          </a:p>
          <a:p>
            <a:pPr>
              <a:spcAft>
                <a:spcPts val="1600"/>
              </a:spcAft>
            </a:pPr>
            <a:r>
              <a:rPr lang="fi-FI" sz="2400"/>
              <a:t>Ystävällisyys – otamme kaikki mukaan</a:t>
            </a:r>
          </a:p>
          <a:p>
            <a:pPr>
              <a:spcAft>
                <a:spcPts val="1600"/>
              </a:spcAft>
            </a:pPr>
            <a:r>
              <a:rPr lang="fi-FI" sz="2400"/>
              <a:t>Rohkeus – uskallamme puolustaa toista</a:t>
            </a:r>
          </a:p>
        </p:txBody>
      </p:sp>
    </p:spTree>
    <p:extLst>
      <p:ext uri="{BB962C8B-B14F-4D97-AF65-F5344CB8AC3E}">
        <p14:creationId xmlns:p14="http://schemas.microsoft.com/office/powerpoint/2010/main" val="1171379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2" grpId="0" animBg="1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0791669D-FFF0-C331-12BC-1E6539306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200"/>
            <a:ext cx="9880600" cy="1440842"/>
          </a:xfrm>
        </p:spPr>
        <p:txBody>
          <a:bodyPr>
            <a:normAutofit/>
          </a:bodyPr>
          <a:lstStyle/>
          <a:p>
            <a:r>
              <a:rPr lang="fi-FI" sz="4200"/>
              <a:t>Miksi keskustelemme arvoista?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E819F0-1A39-7169-1E04-7A4C0B196A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8420100" cy="3870637"/>
          </a:xfrm>
        </p:spPr>
        <p:txBody>
          <a:bodyPr>
            <a:normAutofit/>
          </a:bodyPr>
          <a:lstStyle/>
          <a:p>
            <a:r>
              <a:rPr lang="fi-FI" sz="3000"/>
              <a:t>Osaamme toimia paremmin myös vaikeissa tilanteissa. </a:t>
            </a:r>
          </a:p>
          <a:p>
            <a:r>
              <a:rPr lang="fi-FI" sz="3000"/>
              <a:t>Osaamme tehdä hyviä ja vastuullisia valintoja.</a:t>
            </a:r>
          </a:p>
          <a:p>
            <a:r>
              <a:rPr lang="fi-FI" sz="3000"/>
              <a:t>Rakennamme turvallisen ja reilun ilmapiirin.</a:t>
            </a:r>
          </a:p>
          <a:p>
            <a:r>
              <a:rPr lang="fi-FI" sz="3000"/>
              <a:t>Ehkäisemme kiusaamista.</a:t>
            </a:r>
          </a:p>
        </p:txBody>
      </p:sp>
    </p:spTree>
    <p:extLst>
      <p:ext uri="{BB962C8B-B14F-4D97-AF65-F5344CB8AC3E}">
        <p14:creationId xmlns:p14="http://schemas.microsoft.com/office/powerpoint/2010/main" val="19564268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8F9E8B-385D-7161-046C-EB35D3CFC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199"/>
            <a:ext cx="9880600" cy="1440842"/>
          </a:xfrm>
        </p:spPr>
        <p:txBody>
          <a:bodyPr/>
          <a:lstStyle/>
          <a:p>
            <a:r>
              <a:rPr lang="fi-FI"/>
              <a:t>Tutustumiskierros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B60D5D6-8262-7CBE-29BD-FA5DCAC194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5148000" cy="1687009"/>
          </a:xfrm>
        </p:spPr>
        <p:txBody>
          <a:bodyPr>
            <a:noAutofit/>
          </a:bodyPr>
          <a:lstStyle/>
          <a:p>
            <a:r>
              <a:rPr lang="fi-FI" sz="3600"/>
              <a:t>Nimi</a:t>
            </a:r>
          </a:p>
          <a:p>
            <a:r>
              <a:rPr lang="fi-FI" sz="3600"/>
              <a:t>Itselle tärkeä tai iloa tuova asia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A3CF3CC-306E-9A7C-FFD3-0A77438E32D6}"/>
              </a:ext>
            </a:extLst>
          </p:cNvPr>
          <p:cNvSpPr>
            <a:spLocks noGrp="1"/>
          </p:cNvSpPr>
          <p:nvPr>
            <p:ph sz="half" idx="4294967295"/>
          </p:nvPr>
        </p:nvSpPr>
        <p:spPr>
          <a:xfrm>
            <a:off x="948000" y="4001294"/>
            <a:ext cx="4741600" cy="21756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3600"/>
              <a:t>Miten muut ryhmäläiset toimivat, kun yhdellä on puheenvuoro? Miksi?</a:t>
            </a:r>
          </a:p>
        </p:txBody>
      </p:sp>
      <p:pic>
        <p:nvPicPr>
          <p:cNvPr id="7" name="Picture Placeholder 4">
            <a:extLst>
              <a:ext uri="{FF2B5EF4-FFF2-40B4-BE49-F238E27FC236}">
                <a16:creationId xmlns:a16="http://schemas.microsoft.com/office/drawing/2014/main" id="{51D241E5-DD93-20E2-D98F-6CDF011925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10606" t="-1" r="-5362" b="149"/>
          <a:stretch>
            <a:fillRect/>
          </a:stretch>
        </p:blipFill>
        <p:spPr>
          <a:xfrm>
            <a:off x="5421854" y="341191"/>
            <a:ext cx="6312946" cy="617561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FF23798-5B54-CFF5-3D7F-29A17CA61E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46367" y="6118352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/>
              <a:t>©  Kummakko-Design</a:t>
            </a:r>
          </a:p>
        </p:txBody>
      </p:sp>
    </p:spTree>
    <p:extLst>
      <p:ext uri="{BB962C8B-B14F-4D97-AF65-F5344CB8AC3E}">
        <p14:creationId xmlns:p14="http://schemas.microsoft.com/office/powerpoint/2010/main" val="41735395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A58355-002E-EFC1-0D17-44D003C4D5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53888CD6-1BFD-F3EA-0735-57952960F6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 kern="1200"/>
              <a:t>Alkukartoitus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09B73A2-6530-3EAB-A97C-336DA2239C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838200" y="1564290"/>
            <a:ext cx="4689976" cy="4731407"/>
          </a:xfrm>
        </p:spPr>
        <p:txBody>
          <a:bodyPr/>
          <a:lstStyle/>
          <a:p>
            <a:pPr marL="0" indent="0">
              <a:buNone/>
            </a:pPr>
            <a:r>
              <a:rPr lang="fi-FI" b="1">
                <a:solidFill>
                  <a:schemeClr val="tx1"/>
                </a:solidFill>
              </a:rPr>
              <a:t>Väittämät:</a:t>
            </a:r>
          </a:p>
          <a:p>
            <a:pPr marL="0" indent="0">
              <a:buNone/>
            </a:pPr>
            <a:r>
              <a:rPr lang="fi-FI" sz="2000">
                <a:solidFill>
                  <a:schemeClr val="tx1"/>
                </a:solidFill>
              </a:rPr>
              <a:t>Meidän luokassamme…</a:t>
            </a:r>
          </a:p>
          <a:p>
            <a:pPr marL="270000" indent="-270000"/>
            <a:r>
              <a:rPr lang="fi-FI" sz="2000">
                <a:solidFill>
                  <a:schemeClr val="tx1"/>
                </a:solidFill>
              </a:rPr>
              <a:t>moikataan kaikkia</a:t>
            </a:r>
          </a:p>
          <a:p>
            <a:pPr marL="270000" indent="-270000"/>
            <a:r>
              <a:rPr lang="fi-FI" sz="2000">
                <a:solidFill>
                  <a:schemeClr val="tx1"/>
                </a:solidFill>
              </a:rPr>
              <a:t>kuunnellaan toisten puheenvuoroja</a:t>
            </a:r>
          </a:p>
          <a:p>
            <a:pPr marL="270000" indent="-270000"/>
            <a:r>
              <a:rPr lang="fi-FI" sz="2000">
                <a:solidFill>
                  <a:schemeClr val="tx1"/>
                </a:solidFill>
              </a:rPr>
              <a:t>ketään ei jätetä ulkopuolelle</a:t>
            </a:r>
          </a:p>
          <a:p>
            <a:pPr marL="270000" indent="-270000"/>
            <a:r>
              <a:rPr lang="fi-FI" sz="2000">
                <a:solidFill>
                  <a:schemeClr val="tx1"/>
                </a:solidFill>
              </a:rPr>
              <a:t>osataan lohduttaa toista</a:t>
            </a:r>
          </a:p>
          <a:p>
            <a:pPr marL="270000" indent="-270000"/>
            <a:r>
              <a:rPr lang="fi-FI" sz="2000">
                <a:solidFill>
                  <a:schemeClr val="tx1"/>
                </a:solidFill>
              </a:rPr>
              <a:t>puututaan kiusaamiseen</a:t>
            </a:r>
          </a:p>
          <a:p>
            <a:pPr marL="270000" indent="-270000"/>
            <a:r>
              <a:rPr lang="fi-FI" sz="2000">
                <a:solidFill>
                  <a:schemeClr val="tx1"/>
                </a:solidFill>
              </a:rPr>
              <a:t>kehutaan toisia</a:t>
            </a:r>
          </a:p>
          <a:p>
            <a:pPr marL="270000" indent="-270000"/>
            <a:r>
              <a:rPr lang="fi-FI" sz="2000">
                <a:solidFill>
                  <a:schemeClr val="tx1"/>
                </a:solidFill>
              </a:rPr>
              <a:t>autetaan toisia</a:t>
            </a:r>
          </a:p>
          <a:p>
            <a:pPr marL="270000" indent="-270000"/>
            <a:r>
              <a:rPr lang="fi-FI" sz="2000">
                <a:solidFill>
                  <a:schemeClr val="tx1"/>
                </a:solidFill>
              </a:rPr>
              <a:t>pyydetään anteeksi, jos toimitaan väärin</a:t>
            </a:r>
          </a:p>
          <a:p>
            <a:pPr marL="270000" indent="-270000"/>
            <a:r>
              <a:rPr lang="fi-FI" sz="2000">
                <a:solidFill>
                  <a:schemeClr val="tx1"/>
                </a:solidFill>
              </a:rPr>
              <a:t>voi olla oma itsensä</a:t>
            </a:r>
          </a:p>
          <a:p>
            <a:pPr marL="270000" indent="-270000"/>
            <a:r>
              <a:rPr lang="fi-FI" sz="2000">
                <a:solidFill>
                  <a:schemeClr val="tx1"/>
                </a:solidFill>
              </a:rPr>
              <a:t>ei naureta toisen virheille </a:t>
            </a:r>
          </a:p>
          <a:p>
            <a:pPr marL="72000" indent="0">
              <a:buNone/>
            </a:pPr>
            <a:endParaRPr lang="fi-FI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B00474-776A-7920-CB39-8044D777EB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6873408" y="812363"/>
            <a:ext cx="4243227" cy="5202848"/>
          </a:xfrm>
          <a:prstGeom prst="rect">
            <a:avLst/>
          </a:prstGeom>
          <a:solidFill>
            <a:schemeClr val="bg1"/>
          </a:solidFill>
          <a:ln w="12700">
            <a:solidFill>
              <a:schemeClr val="accent1"/>
            </a:solidFill>
          </a:ln>
        </p:spPr>
        <p:txBody>
          <a:bodyPr wrap="square" rtlCol="0" anchor="ctr" anchorCtr="0">
            <a:noAutofit/>
          </a:bodyPr>
          <a:lstStyle/>
          <a:p>
            <a:endParaRPr lang="fi-FI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47A401A7-1435-059B-E0AE-7B10F3B308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409974" y="1531275"/>
            <a:ext cx="2129264" cy="2473245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spcAft>
                <a:spcPts val="2400"/>
              </a:spcAft>
              <a:buNone/>
            </a:pPr>
            <a:r>
              <a:rPr lang="fi-FI" sz="2400"/>
              <a:t>vihreä</a:t>
            </a:r>
            <a:br>
              <a:rPr lang="fi-FI" sz="2400"/>
            </a:br>
            <a:r>
              <a:rPr lang="fi-FI" sz="2400"/>
              <a:t>= onnistuu</a:t>
            </a:r>
          </a:p>
          <a:p>
            <a:pPr marL="0" indent="0">
              <a:lnSpc>
                <a:spcPct val="100000"/>
              </a:lnSpc>
              <a:spcAft>
                <a:spcPts val="2400"/>
              </a:spcAft>
              <a:buNone/>
            </a:pPr>
            <a:r>
              <a:rPr lang="fi-FI" sz="2400"/>
              <a:t>keltainen</a:t>
            </a:r>
            <a:br>
              <a:rPr lang="fi-FI" sz="2400"/>
            </a:br>
            <a:r>
              <a:rPr lang="fi-FI" sz="2400"/>
              <a:t>= tätä voisi kehittää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43FFD0A-A189-3357-93A1-87839195EFD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04528" y="4169252"/>
            <a:ext cx="3082042" cy="1465549"/>
          </a:xfrm>
        </p:spPr>
        <p:txBody>
          <a:bodyPr>
            <a:noAutofit/>
          </a:bodyPr>
          <a:lstStyle/>
          <a:p>
            <a:pPr marL="72000" indent="0">
              <a:buNone/>
            </a:pPr>
            <a:r>
              <a:rPr lang="fi-FI" sz="3600"/>
              <a:t>Mitä arvoja tunnistat väittämistä?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9D90CD9-C28D-9DFF-810E-3C037B6C45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8999238" y="1554364"/>
            <a:ext cx="540000" cy="72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C4FD3FA-74D2-A3D2-A4EE-99E23D567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9065029" y="2702843"/>
            <a:ext cx="540000" cy="720000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ECD2F71-A3BD-D845-FE14-3EF0B0F177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9423587" y="1782913"/>
            <a:ext cx="540000" cy="720000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09D1277-7B13-E800-395A-F44C0444C4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/>
        </p:nvSpPr>
        <p:spPr>
          <a:xfrm>
            <a:off x="9489378" y="2931392"/>
            <a:ext cx="540000" cy="720000"/>
          </a:xfrm>
          <a:prstGeom prst="rect">
            <a:avLst/>
          </a:prstGeom>
          <a:solidFill>
            <a:schemeClr val="tx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1146804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9F1C9-984D-47C1-ECA7-DB7F6500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Tervehtimistavat-tarina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FDF6E3-7121-3B4E-980F-AE8021E463C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5625"/>
            <a:ext cx="5008418" cy="4247481"/>
          </a:xfrm>
        </p:spPr>
        <p:txBody>
          <a:bodyPr>
            <a:normAutofit/>
          </a:bodyPr>
          <a:lstStyle/>
          <a:p>
            <a:pPr marL="0" indent="0">
              <a:lnSpc>
                <a:spcPts val="2880"/>
              </a:lnSpc>
              <a:spcAft>
                <a:spcPts val="600"/>
              </a:spcAft>
              <a:buNone/>
            </a:pPr>
            <a:r>
              <a:rPr lang="fi-FI" sz="2400"/>
              <a:t>Olipa kerran joukko ihmisiä, jotka kuljeskelivat yksin ympäriinsä. </a:t>
            </a:r>
          </a:p>
          <a:p>
            <a:pPr marL="0" indent="0">
              <a:lnSpc>
                <a:spcPts val="2880"/>
              </a:lnSpc>
              <a:spcAft>
                <a:spcPts val="600"/>
              </a:spcAft>
              <a:buNone/>
            </a:pPr>
            <a:r>
              <a:rPr lang="fi-FI" sz="2400"/>
              <a:t>Pian he huomasivat, että paikalla on muitakin ihmisiä, ja he päättivät katsoa toisiaan silmiin ja hymyillä.</a:t>
            </a:r>
          </a:p>
          <a:p>
            <a:pPr marL="0" indent="0">
              <a:lnSpc>
                <a:spcPts val="2880"/>
              </a:lnSpc>
              <a:spcAft>
                <a:spcPts val="600"/>
              </a:spcAft>
              <a:buNone/>
            </a:pPr>
            <a:r>
              <a:rPr lang="fi-FI" sz="2400"/>
              <a:t>Seuraavaksi he alkoivat vilkuttaa toisilleen. </a:t>
            </a:r>
          </a:p>
          <a:p>
            <a:pPr marL="0" indent="0">
              <a:lnSpc>
                <a:spcPts val="2880"/>
              </a:lnSpc>
              <a:spcAft>
                <a:spcPts val="600"/>
              </a:spcAft>
              <a:buNone/>
            </a:pPr>
            <a:r>
              <a:rPr lang="fi-FI" sz="2400"/>
              <a:t>Seuraavaksi he halusivat ottaa selville toistensa nimiä. 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02EFFB-5322-5143-8B00-DA68C2D8FBF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0" indent="0">
              <a:lnSpc>
                <a:spcPts val="2880"/>
              </a:lnSpc>
              <a:spcAft>
                <a:spcPts val="600"/>
              </a:spcAft>
              <a:buNone/>
            </a:pPr>
            <a:r>
              <a:rPr lang="fi-FI" sz="2400"/>
              <a:t>Seuraavaksi he halusivat kätellä toisiaan. </a:t>
            </a:r>
          </a:p>
          <a:p>
            <a:pPr marL="0" indent="0">
              <a:lnSpc>
                <a:spcPts val="2880"/>
              </a:lnSpc>
              <a:spcAft>
                <a:spcPts val="600"/>
              </a:spcAft>
              <a:buNone/>
            </a:pPr>
            <a:r>
              <a:rPr lang="fi-FI" sz="2400"/>
              <a:t>Seuraavaksi he alkoivat tervehtiä toisiaan heittämällä yläfemmat.</a:t>
            </a:r>
          </a:p>
          <a:p>
            <a:pPr marL="0" indent="0">
              <a:lnSpc>
                <a:spcPts val="2880"/>
              </a:lnSpc>
              <a:spcAft>
                <a:spcPts val="600"/>
              </a:spcAft>
              <a:buNone/>
            </a:pPr>
            <a:r>
              <a:rPr lang="fi-FI" sz="2400"/>
              <a:t>Seuraavaksi he alkoivat tervehtiä toisiaan polvilla.</a:t>
            </a:r>
          </a:p>
          <a:p>
            <a:pPr marL="0" indent="0">
              <a:lnSpc>
                <a:spcPts val="2880"/>
              </a:lnSpc>
              <a:spcAft>
                <a:spcPts val="600"/>
              </a:spcAft>
              <a:buNone/>
            </a:pPr>
            <a:r>
              <a:rPr lang="fi-FI" sz="2400"/>
              <a:t>Seuraavaksi he alkoivat tervehtiä toisiaan kätellen jalkojen välistä.</a:t>
            </a:r>
          </a:p>
        </p:txBody>
      </p:sp>
    </p:spTree>
    <p:extLst>
      <p:ext uri="{BB962C8B-B14F-4D97-AF65-F5344CB8AC3E}">
        <p14:creationId xmlns:p14="http://schemas.microsoft.com/office/powerpoint/2010/main" val="31789944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BE4167-DAEB-AF02-B40D-A708358904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CB04F71-43FE-9F73-39E3-5B6931302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Hetken merkkaus </a:t>
            </a:r>
            <a:r>
              <a:rPr lang="fi-FI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FD8E72-F8E8-A26F-81FD-AD058BE1B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683870" cy="435133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i-FI"/>
              <a:t>​Pysähdy miettimään hetkeksi, mikä hetki jäi oppitunnista erityisesti mieleen. </a:t>
            </a:r>
          </a:p>
          <a:p>
            <a:pPr>
              <a:spcAft>
                <a:spcPts val="600"/>
              </a:spcAft>
            </a:pPr>
            <a:r>
              <a:rPr lang="fi-FI"/>
              <a:t>Mene siihen paikkaan ja asentoon, jossa kyseisessä hetkessä olit, ja jähmety ”patsaaksi”.</a:t>
            </a:r>
          </a:p>
          <a:p>
            <a:pPr>
              <a:spcAft>
                <a:spcPts val="600"/>
              </a:spcAft>
            </a:pPr>
            <a:r>
              <a:rPr lang="fi-FI"/>
              <a:t>Kun kaikki ovat paikallaan, ohjaaja antaa luvan kurkata millaisia muita patsaita luokkaan muodostui. </a:t>
            </a:r>
            <a:br>
              <a:rPr lang="fi-FI"/>
            </a:br>
            <a:r>
              <a:rPr lang="fi-FI"/>
              <a:t>Kurkkaa niin, ettet pura asentoa!</a:t>
            </a:r>
            <a:br>
              <a:rPr lang="fi-FI"/>
            </a:br>
            <a:r>
              <a:rPr lang="fi-FI"/>
              <a:t>Pura patsas vasta, kun olet saanut siihen ohjaajalta luvan. </a:t>
            </a:r>
          </a:p>
        </p:txBody>
      </p:sp>
    </p:spTree>
    <p:extLst>
      <p:ext uri="{BB962C8B-B14F-4D97-AF65-F5344CB8AC3E}">
        <p14:creationId xmlns:p14="http://schemas.microsoft.com/office/powerpoint/2010/main" val="5159489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61A0D5-19A0-4DBC-E33D-4B62929E3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Välitehtävä </a:t>
            </a:r>
            <a:r>
              <a:rPr lang="fi-FI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C12BB2-EF89-50AE-E914-8D0BEBB9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825200"/>
            <a:ext cx="4478803" cy="43297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3600"/>
              <a:t>Tehdään ja kirjataan ylös hyviä tekoja toisillemme!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4C97527-F3A1-6BB9-2AA5-A6AA195613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730734" y="5411315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/>
              <a:t>©  Kummakko-Design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1CBE181-9375-8C07-D6FB-0C130A16F8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5494" b="5494"/>
          <a:stretch/>
        </p:blipFill>
        <p:spPr>
          <a:prstGeom prst="rect">
            <a:avLst/>
          </a:prstGeom>
          <a:effectLst>
            <a:outerShdw blurRad="63500" dist="38100" dir="2700000" algn="tl" rotWithShape="0">
              <a:prstClr val="black">
                <a:alpha val="2268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96707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836230E-B1BC-28EF-1145-097312E78E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Kiitos! </a:t>
            </a:r>
            <a:r>
              <a:rPr lang="fi-FI">
                <a:solidFill>
                  <a:schemeClr val="tx2"/>
                </a:solidFill>
              </a:rPr>
              <a:t>1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5BE5DC0-2A34-FAB2-75A0-0F40F924D0C0}"/>
              </a:ext>
            </a:extLst>
          </p:cNvPr>
          <p:cNvSpPr txBox="1"/>
          <p:nvPr/>
        </p:nvSpPr>
        <p:spPr>
          <a:xfrm>
            <a:off x="3525253" y="288757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38517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87BFA7-1C08-8E28-485D-B6842DB2A8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D0ED0E26-8B35-F0C6-94E2-2F55D56D1A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Me arvokkaat! </a:t>
            </a:r>
            <a:r>
              <a:rPr lang="fi-FI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7A221353-CE31-A671-9F92-0B2B94793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85114"/>
            <a:ext cx="3600000" cy="3811588"/>
          </a:xfrm>
        </p:spPr>
        <p:txBody>
          <a:bodyPr>
            <a:noAutofit/>
          </a:bodyPr>
          <a:lstStyle/>
          <a:p>
            <a:r>
              <a:rPr lang="fi-FI"/>
              <a:t>Oppituntikokonaisuus arvojen ja yhteisöllisyyden parissa</a:t>
            </a:r>
          </a:p>
          <a:p>
            <a:r>
              <a:rPr lang="fi-FI" sz="3600" b="1"/>
              <a:t>2. oppitunti: </a:t>
            </a:r>
            <a:br>
              <a:rPr lang="fi-FI" sz="3600"/>
            </a:br>
            <a:r>
              <a:rPr lang="fi-FI" sz="3600"/>
              <a:t>Syvennymme arvoihin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C3970F84-FA69-A29C-4B49-7B9245464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3469" b="3469"/>
          <a:stretch/>
        </p:blipFill>
        <p:spPr>
          <a:xfrm>
            <a:off x="5703886" y="304908"/>
            <a:ext cx="6191250" cy="60567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CF2AAF3D-5AAF-97C6-C3CE-CE2DB81BC7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380974" y="6356195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/>
              <a:t>©  Kummakko-Design</a:t>
            </a:r>
          </a:p>
        </p:txBody>
      </p:sp>
    </p:spTree>
    <p:extLst>
      <p:ext uri="{BB962C8B-B14F-4D97-AF65-F5344CB8AC3E}">
        <p14:creationId xmlns:p14="http://schemas.microsoft.com/office/powerpoint/2010/main" val="24729598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700798-F025-AEF3-1864-9A7A6C9AC5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8128E9A-5918-B62F-7877-0DEBFEF47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1797615"/>
            <a:ext cx="7911062" cy="1631385"/>
          </a:xfrm>
        </p:spPr>
        <p:txBody>
          <a:bodyPr/>
          <a:lstStyle/>
          <a:p>
            <a:r>
              <a:rPr lang="fi-FI"/>
              <a:t>Mitä tehtiin viimeksi? </a:t>
            </a:r>
            <a:r>
              <a:rPr lang="fi-FI">
                <a:solidFill>
                  <a:schemeClr val="tx2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860971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07FAED-58FF-4001-7DF3-AF9373E11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01090BF-955D-0446-3DEE-3245BEBB30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3600"/>
              <a:t>Omat ydinarvot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D03DBFE-931C-D08B-D0DA-61094D318EC5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Alleviivaa kaikki arvot, jotka ovat sinulle tärkeitä. ​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Valitse alleviivatuista arvoista </a:t>
            </a:r>
            <a:r>
              <a:rPr lang="fi-FI" b="1"/>
              <a:t>kymmenen</a:t>
            </a:r>
            <a:r>
              <a:rPr lang="fi-FI"/>
              <a:t> itsellesi tärkeintä arvoa ja kirjoita ne laatikkoon.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Valitse laatikkoon kirjoittamiesi arvojen joukosta </a:t>
            </a:r>
            <a:r>
              <a:rPr lang="fi-FI" b="1"/>
              <a:t>viisi</a:t>
            </a:r>
            <a:r>
              <a:rPr lang="fi-FI"/>
              <a:t> tärkeintä ja alleviivaa ne.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/>
              <a:t>Ympyröi näistä viidestä arvosta sinulle tärkeimmät </a:t>
            </a:r>
            <a:r>
              <a:rPr lang="fi-FI" b="1"/>
              <a:t>kolme</a:t>
            </a:r>
            <a:r>
              <a:rPr lang="fi-FI"/>
              <a:t> arvoa. </a:t>
            </a:r>
          </a:p>
        </p:txBody>
      </p:sp>
      <p:pic>
        <p:nvPicPr>
          <p:cNvPr id="10" name="Picture Placeholder 9">
            <a:extLst>
              <a:ext uri="{FF2B5EF4-FFF2-40B4-BE49-F238E27FC236}">
                <a16:creationId xmlns:a16="http://schemas.microsoft.com/office/drawing/2014/main" id="{3CCE3BD8-3000-0C07-D2C1-2B233E9B1C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l="-367" r="367" b="1417"/>
          <a:stretch>
            <a:fillRect/>
          </a:stretch>
        </p:blipFill>
        <p:spPr>
          <a:xfrm>
            <a:off x="6956537" y="890197"/>
            <a:ext cx="3778250" cy="5264727"/>
          </a:xfrm>
          <a:prstGeom prst="rect">
            <a:avLst/>
          </a:prstGeom>
          <a:ln w="19050">
            <a:solidFill>
              <a:schemeClr val="accent1"/>
            </a:solidFill>
          </a:ln>
          <a:effectLst/>
        </p:spPr>
      </p:pic>
    </p:spTree>
    <p:extLst>
      <p:ext uri="{BB962C8B-B14F-4D97-AF65-F5344CB8AC3E}">
        <p14:creationId xmlns:p14="http://schemas.microsoft.com/office/powerpoint/2010/main" val="2361902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6B441E-9AA6-6DCB-15BF-83C1D2364B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402B6E6-33B4-6DE3-1421-2272AF8BF0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4200"/>
              <a:t>Ryhmätyöskentelyä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323D482-B3A5-F469-C05D-497F5C8D1EF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520000"/>
            <a:ext cx="9080501" cy="411956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5000" b="1"/>
              <a:t>Mitä taitoja </a:t>
            </a:r>
            <a:br>
              <a:rPr lang="fi-FI" sz="5000" b="1"/>
            </a:br>
            <a:r>
              <a:rPr lang="fi-FI" sz="5000" b="1"/>
              <a:t>ryhmätyöskentelyssä tarvitaan?</a:t>
            </a:r>
          </a:p>
        </p:txBody>
      </p:sp>
    </p:spTree>
    <p:extLst>
      <p:ext uri="{BB962C8B-B14F-4D97-AF65-F5344CB8AC3E}">
        <p14:creationId xmlns:p14="http://schemas.microsoft.com/office/powerpoint/2010/main" val="21407056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FFBC57C-E7E4-0A1F-D98F-21AD794F47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E34027B-ED16-1B7E-C6BC-D4F492AE1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Keskustelua ryhmässä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1B99E08-5FB3-7AAA-8DD0-7F3D275B27CB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3600"/>
              <a:t>Mitkä ovat ryhmänne mielestä kolme tärkeintä arvoa tai taitoa, jotta jokaisen on mukava tulla ryhmään ja olla siinä mukana? 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BB2E4711-78C6-F3BA-0E80-7FFDD94D7A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2662" r="2662"/>
          <a:stretch/>
        </p:blipFill>
        <p:spPr>
          <a:xfrm>
            <a:off x="5986198" y="350989"/>
            <a:ext cx="5545999" cy="615602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CDB88FB-0378-6E54-88F2-7609E98BC4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208936" y="6118352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/>
              <a:t>©  Kummakko-Design</a:t>
            </a:r>
          </a:p>
        </p:txBody>
      </p:sp>
    </p:spTree>
    <p:extLst>
      <p:ext uri="{BB962C8B-B14F-4D97-AF65-F5344CB8AC3E}">
        <p14:creationId xmlns:p14="http://schemas.microsoft.com/office/powerpoint/2010/main" val="206912283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1F86261-9528-ECCA-940C-D1A05C08E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t" anchorCtr="0">
            <a:noAutofit/>
          </a:bodyPr>
          <a:lstStyle/>
          <a:p>
            <a:r>
              <a:rPr lang="en-FI" sz="2400"/>
              <a:t>Mitkä ovat ryhmänne mielestä kolme tärkeintä arvoa tai taitoa, jotta jokaisen on mukava tulla ryhmään ja olla siinä mukana?</a:t>
            </a:r>
            <a:endParaRPr lang="fi-FI" sz="2400"/>
          </a:p>
        </p:txBody>
      </p:sp>
      <p:pic>
        <p:nvPicPr>
          <p:cNvPr id="10" name="Picture 9" descr="Tehdään asioita, joista tulee toisille hyvä mieli">
            <a:extLst>
              <a:ext uri="{FF2B5EF4-FFF2-40B4-BE49-F238E27FC236}">
                <a16:creationId xmlns:a16="http://schemas.microsoft.com/office/drawing/2014/main" id="{89972D1A-2F3C-0CE6-1956-41C8F5421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0069" y="1379908"/>
            <a:ext cx="1884918" cy="1242000"/>
          </a:xfrm>
          <a:prstGeom prst="rect">
            <a:avLst/>
          </a:prstGeom>
        </p:spPr>
      </p:pic>
      <p:pic>
        <p:nvPicPr>
          <p:cNvPr id="12" name="Picture 11" descr="Puututaan rohkeasti">
            <a:extLst>
              <a:ext uri="{FF2B5EF4-FFF2-40B4-BE49-F238E27FC236}">
                <a16:creationId xmlns:a16="http://schemas.microsoft.com/office/drawing/2014/main" id="{B2F51FB9-8AF5-70F3-2CA4-3D9576911B4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0967" y="1406291"/>
            <a:ext cx="1371600" cy="1341120"/>
          </a:xfrm>
          <a:prstGeom prst="rect">
            <a:avLst/>
          </a:prstGeom>
        </p:spPr>
      </p:pic>
      <p:pic>
        <p:nvPicPr>
          <p:cNvPr id="13" name="Picture 12" descr="Autetaan toisia ">
            <a:extLst>
              <a:ext uri="{FF2B5EF4-FFF2-40B4-BE49-F238E27FC236}">
                <a16:creationId xmlns:a16="http://schemas.microsoft.com/office/drawing/2014/main" id="{5B6A21E7-4EE0-7387-5ED4-83B74072082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6407" y="1400564"/>
            <a:ext cx="1097280" cy="1325880"/>
          </a:xfrm>
          <a:prstGeom prst="rect">
            <a:avLst/>
          </a:prstGeom>
        </p:spPr>
      </p:pic>
      <p:pic>
        <p:nvPicPr>
          <p:cNvPr id="14" name="Picture 13" descr="Tehdään yhteistyötä kaikkien kanssa">
            <a:extLst>
              <a:ext uri="{FF2B5EF4-FFF2-40B4-BE49-F238E27FC236}">
                <a16:creationId xmlns:a16="http://schemas.microsoft.com/office/drawing/2014/main" id="{91E7054A-D5E3-17FF-943B-CBCA7F0215A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8201379" y="1327839"/>
            <a:ext cx="2072640" cy="1691640"/>
          </a:xfrm>
          <a:prstGeom prst="rect">
            <a:avLst/>
          </a:prstGeom>
        </p:spPr>
      </p:pic>
      <p:pic>
        <p:nvPicPr>
          <p:cNvPr id="18" name="Picture 17" descr="Sanotaan ”kiitos” ">
            <a:extLst>
              <a:ext uri="{FF2B5EF4-FFF2-40B4-BE49-F238E27FC236}">
                <a16:creationId xmlns:a16="http://schemas.microsoft.com/office/drawing/2014/main" id="{317DD7AF-6181-93A1-9A7B-60F2209E11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15507" y="3478726"/>
            <a:ext cx="1356360" cy="1371600"/>
          </a:xfrm>
          <a:prstGeom prst="rect">
            <a:avLst/>
          </a:prstGeom>
        </p:spPr>
      </p:pic>
      <p:pic>
        <p:nvPicPr>
          <p:cNvPr id="19" name="Picture 18" descr="Kannustetaan toisia ">
            <a:extLst>
              <a:ext uri="{FF2B5EF4-FFF2-40B4-BE49-F238E27FC236}">
                <a16:creationId xmlns:a16="http://schemas.microsoft.com/office/drawing/2014/main" id="{B6B06A83-9181-40F4-0BCA-171D7701362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80918" y="2427340"/>
            <a:ext cx="1752600" cy="1295400"/>
          </a:xfrm>
          <a:prstGeom prst="rect">
            <a:avLst/>
          </a:prstGeom>
        </p:spPr>
      </p:pic>
      <p:pic>
        <p:nvPicPr>
          <p:cNvPr id="20" name="Picture 19" descr="Kuunnellaan toisia ">
            <a:extLst>
              <a:ext uri="{FF2B5EF4-FFF2-40B4-BE49-F238E27FC236}">
                <a16:creationId xmlns:a16="http://schemas.microsoft.com/office/drawing/2014/main" id="{521D9D73-140B-A294-1419-C392AA037A1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95403" y="3448420"/>
            <a:ext cx="1371600" cy="1341120"/>
          </a:xfrm>
          <a:prstGeom prst="rect">
            <a:avLst/>
          </a:prstGeom>
        </p:spPr>
      </p:pic>
      <p:pic>
        <p:nvPicPr>
          <p:cNvPr id="21" name="Picture 20" descr="Kysytään kuulumisia ">
            <a:extLst>
              <a:ext uri="{FF2B5EF4-FFF2-40B4-BE49-F238E27FC236}">
                <a16:creationId xmlns:a16="http://schemas.microsoft.com/office/drawing/2014/main" id="{9F51CD2D-90FE-5F79-1848-0A58A37E898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635230" y="2758440"/>
            <a:ext cx="1371600" cy="1341120"/>
          </a:xfrm>
          <a:prstGeom prst="rect">
            <a:avLst/>
          </a:prstGeom>
        </p:spPr>
      </p:pic>
      <p:pic>
        <p:nvPicPr>
          <p:cNvPr id="24" name="Picture 23" descr="Ollaan rehellisiä ">
            <a:extLst>
              <a:ext uri="{FF2B5EF4-FFF2-40B4-BE49-F238E27FC236}">
                <a16:creationId xmlns:a16="http://schemas.microsoft.com/office/drawing/2014/main" id="{D79D7011-C3E1-D492-2B84-B53CB82D924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387104" y="4804304"/>
            <a:ext cx="1341120" cy="1341120"/>
          </a:xfrm>
          <a:prstGeom prst="rect">
            <a:avLst/>
          </a:prstGeom>
        </p:spPr>
      </p:pic>
      <p:pic>
        <p:nvPicPr>
          <p:cNvPr id="11" name="Picture 10" descr="Otetaan kaikki mukaan ">
            <a:extLst>
              <a:ext uri="{FF2B5EF4-FFF2-40B4-BE49-F238E27FC236}">
                <a16:creationId xmlns:a16="http://schemas.microsoft.com/office/drawing/2014/main" id="{C09E6BAD-3756-634E-BA8B-C5BC15246F9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966465" y="1813583"/>
            <a:ext cx="1356360" cy="1371600"/>
          </a:xfrm>
          <a:prstGeom prst="rect">
            <a:avLst/>
          </a:prstGeom>
        </p:spPr>
      </p:pic>
      <p:pic>
        <p:nvPicPr>
          <p:cNvPr id="15" name="Picture 14" descr="Pyydetään ja annetaan anteeksi">
            <a:extLst>
              <a:ext uri="{FF2B5EF4-FFF2-40B4-BE49-F238E27FC236}">
                <a16:creationId xmlns:a16="http://schemas.microsoft.com/office/drawing/2014/main" id="{97C0F390-2FA7-536E-29A4-2B37854C47A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235339" y="2990839"/>
            <a:ext cx="1615440" cy="1615440"/>
          </a:xfrm>
          <a:prstGeom prst="rect">
            <a:avLst/>
          </a:prstGeom>
        </p:spPr>
      </p:pic>
      <p:pic>
        <p:nvPicPr>
          <p:cNvPr id="16" name="Picture 15" descr="Ollaan empaattisia">
            <a:extLst>
              <a:ext uri="{FF2B5EF4-FFF2-40B4-BE49-F238E27FC236}">
                <a16:creationId xmlns:a16="http://schemas.microsoft.com/office/drawing/2014/main" id="{358DBDA9-32A8-A0E7-7FB4-8959829CA45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3051704" y="3543185"/>
            <a:ext cx="1554480" cy="883920"/>
          </a:xfrm>
          <a:prstGeom prst="rect">
            <a:avLst/>
          </a:prstGeom>
        </p:spPr>
      </p:pic>
      <p:pic>
        <p:nvPicPr>
          <p:cNvPr id="17" name="Picture 16" descr="Keksitään ratkaisuja yhdessä">
            <a:extLst>
              <a:ext uri="{FF2B5EF4-FFF2-40B4-BE49-F238E27FC236}">
                <a16:creationId xmlns:a16="http://schemas.microsoft.com/office/drawing/2014/main" id="{F4DE1FFA-0C34-2464-FEFD-684091D9FC51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4768771" y="3019479"/>
            <a:ext cx="1615440" cy="1615440"/>
          </a:xfrm>
          <a:prstGeom prst="rect">
            <a:avLst/>
          </a:prstGeom>
        </p:spPr>
      </p:pic>
      <p:pic>
        <p:nvPicPr>
          <p:cNvPr id="22" name="Picture 21" descr="Uskalletaan pyytää apua ">
            <a:extLst>
              <a:ext uri="{FF2B5EF4-FFF2-40B4-BE49-F238E27FC236}">
                <a16:creationId xmlns:a16="http://schemas.microsoft.com/office/drawing/2014/main" id="{D60DA5C1-BD4B-4337-39A3-E0CCFB33CAE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1235339" y="4850326"/>
            <a:ext cx="1905000" cy="1356360"/>
          </a:xfrm>
          <a:prstGeom prst="rect">
            <a:avLst/>
          </a:prstGeom>
        </p:spPr>
      </p:pic>
      <p:pic>
        <p:nvPicPr>
          <p:cNvPr id="23" name="Picture 22" descr="Saadaan tuoda esiin omat mielipiteet ">
            <a:extLst>
              <a:ext uri="{FF2B5EF4-FFF2-40B4-BE49-F238E27FC236}">
                <a16:creationId xmlns:a16="http://schemas.microsoft.com/office/drawing/2014/main" id="{E29B4954-852B-053A-7B4A-8F1701F2B030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366525" y="4648420"/>
            <a:ext cx="1661160" cy="1661160"/>
          </a:xfrm>
          <a:prstGeom prst="rect">
            <a:avLst/>
          </a:prstGeom>
        </p:spPr>
      </p:pic>
      <p:pic>
        <p:nvPicPr>
          <p:cNvPr id="25" name="Picture 24" descr="Tervehditään toisia ">
            <a:extLst>
              <a:ext uri="{FF2B5EF4-FFF2-40B4-BE49-F238E27FC236}">
                <a16:creationId xmlns:a16="http://schemas.microsoft.com/office/drawing/2014/main" id="{4746828B-BA7B-01CF-D92C-F5EDB8F40E0C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252275" y="5292286"/>
            <a:ext cx="1645920" cy="914400"/>
          </a:xfrm>
          <a:prstGeom prst="rect">
            <a:avLst/>
          </a:prstGeom>
        </p:spPr>
      </p:pic>
      <p:pic>
        <p:nvPicPr>
          <p:cNvPr id="26" name="Picture 25" descr="Hyväksytään erilaisuutta ">
            <a:extLst>
              <a:ext uri="{FF2B5EF4-FFF2-40B4-BE49-F238E27FC236}">
                <a16:creationId xmlns:a16="http://schemas.microsoft.com/office/drawing/2014/main" id="{51139974-E5C2-F468-4B3C-0DC71A754BF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170058" y="4789064"/>
            <a:ext cx="1905000" cy="135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7993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3A5D390-9C5C-CDB4-9F0B-D755794A4B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7CBD30-41AE-AFD5-199F-7DAC08548D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Pikamoikkauksia pareittain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C3C700-648A-AE09-986F-0A332898742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vilkutus</a:t>
            </a:r>
          </a:p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katse silmiin ja nyökkäys</a:t>
            </a:r>
          </a:p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”moro”</a:t>
            </a:r>
          </a:p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kättely</a:t>
            </a:r>
          </a:p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yläfemmat</a:t>
            </a:r>
          </a:p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kyynärpäät yhteen</a:t>
            </a:r>
          </a:p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polvet yhteen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9804209-4638-5F6F-F295-A1EF23B57E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>
            <a:normAutofit/>
          </a:bodyPr>
          <a:lstStyle/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pikkurillit yhteen</a:t>
            </a:r>
          </a:p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niiaus</a:t>
            </a:r>
          </a:p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kumarrus</a:t>
            </a:r>
          </a:p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”hello”</a:t>
            </a:r>
          </a:p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”huomenta” tai ”päivää”</a:t>
            </a:r>
          </a:p>
          <a:p>
            <a:pPr marL="270000" indent="-270000">
              <a:lnSpc>
                <a:spcPts val="2880"/>
              </a:lnSpc>
              <a:spcAft>
                <a:spcPts val="600"/>
              </a:spcAft>
            </a:pPr>
            <a:r>
              <a:rPr lang="fi-FI" sz="2400"/>
              <a:t>mahdollisimman kohtelias tervehdys</a:t>
            </a:r>
          </a:p>
        </p:txBody>
      </p:sp>
    </p:spTree>
    <p:extLst>
      <p:ext uri="{BB962C8B-B14F-4D97-AF65-F5344CB8AC3E}">
        <p14:creationId xmlns:p14="http://schemas.microsoft.com/office/powerpoint/2010/main" val="332764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37303F-35E9-CC54-585C-F7A184E5F5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8173F3FA-AAF7-E7C6-313C-9DFCEEA6F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Hetken merkkaus </a:t>
            </a:r>
            <a:r>
              <a:rPr lang="fi-FI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DA78A86-6BA2-9D72-900D-A84AFFB9F1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683870" cy="435133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i-FI"/>
              <a:t>​Pysähdy miettimään hetkeksi, mikä hetki jäi oppitunnista erityisesti mieleen. </a:t>
            </a:r>
          </a:p>
          <a:p>
            <a:pPr>
              <a:spcAft>
                <a:spcPts val="600"/>
              </a:spcAft>
            </a:pPr>
            <a:r>
              <a:rPr lang="fi-FI"/>
              <a:t>Mene siihen paikkaan ja asentoon, jossa kyseisessä hetkessä olit, ja jähmety ”patsaaksi”.</a:t>
            </a:r>
          </a:p>
          <a:p>
            <a:pPr>
              <a:spcAft>
                <a:spcPts val="600"/>
              </a:spcAft>
            </a:pPr>
            <a:r>
              <a:rPr lang="fi-FI"/>
              <a:t>Kun kaikki ovat paikallaan, ohjaaja antaa luvan kurkata millaisia muita patsaita luokkaan muodostui. </a:t>
            </a:r>
            <a:br>
              <a:rPr lang="fi-FI"/>
            </a:br>
            <a:r>
              <a:rPr lang="fi-FI"/>
              <a:t>Kurkkaa niin, ettet pura asentoa!</a:t>
            </a:r>
            <a:br>
              <a:rPr lang="fi-FI"/>
            </a:br>
            <a:r>
              <a:rPr lang="fi-FI"/>
              <a:t>Pura patsas vasta, kun olet saanut siihen ohjaajalta luvan. </a:t>
            </a:r>
          </a:p>
        </p:txBody>
      </p:sp>
    </p:spTree>
    <p:extLst>
      <p:ext uri="{BB962C8B-B14F-4D97-AF65-F5344CB8AC3E}">
        <p14:creationId xmlns:p14="http://schemas.microsoft.com/office/powerpoint/2010/main" val="1357391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AE868B4-7F03-DF40-D4C2-3B733E672D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F53B60-9CCE-8A31-B517-857CBCFAE5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Välitehtävä </a:t>
            </a:r>
            <a:r>
              <a:rPr lang="fi-FI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656AC0-D6F1-CF27-2C09-03DC2249AE3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320000" cy="4097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3600"/>
              <a:t>Tehdään ja kirjataan ylös hyviä tekoja toisillemme!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FCAF84D8-C3A9-0941-0D7E-4D61DFC9E5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5494" b="5494"/>
          <a:stretch>
            <a:fillRect/>
          </a:stretch>
        </p:blipFill>
        <p:spPr>
          <a:prstGeom prst="rect">
            <a:avLst/>
          </a:prstGeom>
          <a:effectLst>
            <a:outerShdw blurRad="63500" dist="38100" dir="2700000" algn="tl" rotWithShape="0">
              <a:prstClr val="black">
                <a:alpha val="2268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805AA5B3-F831-A71E-6EA7-ADB7B5D27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730734" y="5411315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/>
              <a:t>©  Kummakko-Design</a:t>
            </a:r>
          </a:p>
        </p:txBody>
      </p:sp>
    </p:spTree>
    <p:extLst>
      <p:ext uri="{BB962C8B-B14F-4D97-AF65-F5344CB8AC3E}">
        <p14:creationId xmlns:p14="http://schemas.microsoft.com/office/powerpoint/2010/main" val="14178351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1858BE-4DC6-A299-93C4-22B6682453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5F744E4-9B03-25D5-EB8B-0731614AE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Kiitos! </a:t>
            </a:r>
            <a:r>
              <a:rPr lang="fi-FI">
                <a:solidFill>
                  <a:schemeClr val="tx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1777689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7A716F-B1A1-846E-87C7-22493ABEB5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8C5ED3BC-D17B-4336-6EB3-CFBC26312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Me arvokkaat! </a:t>
            </a:r>
            <a:r>
              <a:rPr lang="fi-FI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E515B62D-D3A8-4E9A-7BB5-8B758834D28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7" y="2085114"/>
            <a:ext cx="3503613" cy="3811588"/>
          </a:xfrm>
        </p:spPr>
        <p:txBody>
          <a:bodyPr>
            <a:noAutofit/>
          </a:bodyPr>
          <a:lstStyle/>
          <a:p>
            <a:r>
              <a:rPr lang="fi-FI"/>
              <a:t>Oppituntikokonaisuus arvojen ja yhteisöllisyyden parissa</a:t>
            </a:r>
          </a:p>
          <a:p>
            <a:r>
              <a:rPr lang="fi-FI" sz="3600" b="1"/>
              <a:t>3. oppitunti: </a:t>
            </a:r>
            <a:br>
              <a:rPr lang="fi-FI" sz="3600"/>
            </a:br>
            <a:r>
              <a:rPr lang="fi-FI" sz="3600"/>
              <a:t>Toimimme arvojemme mukaisesti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B44522A-8FA2-F2F6-4E39-BBD076612B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2952" b="2952"/>
          <a:stretch/>
        </p:blipFill>
        <p:spPr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59E9273-EBD8-25F0-85A2-28BB006983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897341" y="6356195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/>
              <a:t>©  Kummakko-Design</a:t>
            </a:r>
          </a:p>
        </p:txBody>
      </p:sp>
    </p:spTree>
    <p:extLst>
      <p:ext uri="{BB962C8B-B14F-4D97-AF65-F5344CB8AC3E}">
        <p14:creationId xmlns:p14="http://schemas.microsoft.com/office/powerpoint/2010/main" val="292409714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A730A5-A6CF-D725-5147-5383508CC7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A7357D3-0197-36CC-ADD9-717B3361EF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1797615"/>
            <a:ext cx="8005655" cy="1631385"/>
          </a:xfrm>
        </p:spPr>
        <p:txBody>
          <a:bodyPr/>
          <a:lstStyle/>
          <a:p>
            <a:r>
              <a:rPr lang="fi-FI"/>
              <a:t>Mitä tehtiin viimeksi? </a:t>
            </a:r>
            <a:r>
              <a:rPr lang="fi-FI">
                <a:solidFill>
                  <a:schemeClr val="tx2"/>
                </a:solidFill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30765077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40">
            <a:extLst>
              <a:ext uri="{FF2B5EF4-FFF2-40B4-BE49-F238E27FC236}">
                <a16:creationId xmlns:a16="http://schemas.microsoft.com/office/drawing/2014/main" id="{273B40F1-8D6C-24EF-F5B6-F1F958B945C7}"/>
              </a:ext>
            </a:extLst>
          </p:cNvPr>
          <p:cNvSpPr>
            <a:spLocks noGrp="1"/>
          </p:cNvSpPr>
          <p:nvPr>
            <p:ph type="title"/>
          </p:nvPr>
        </p:nvSpPr>
        <p:spPr>
          <a:noFill/>
        </p:spPr>
        <p:txBody>
          <a:bodyPr/>
          <a:lstStyle/>
          <a:p>
            <a:r>
              <a:rPr lang="fi-FI"/>
              <a:t>Harjoitus:</a:t>
            </a:r>
            <a:br>
              <a:rPr lang="fi-FI"/>
            </a:br>
            <a:r>
              <a:rPr lang="fi-FI"/>
              <a:t>Mielipidejana</a:t>
            </a:r>
          </a:p>
        </p:txBody>
      </p:sp>
    </p:spTree>
    <p:extLst>
      <p:ext uri="{BB962C8B-B14F-4D97-AF65-F5344CB8AC3E}">
        <p14:creationId xmlns:p14="http://schemas.microsoft.com/office/powerpoint/2010/main" val="30491751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DD08A-3E5B-6872-1504-3912635189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 sz="5000"/>
              <a:t>”Kaverin kanssa täytyy olla samat mielenkiinnon kohteet.”</a:t>
            </a:r>
          </a:p>
        </p:txBody>
      </p:sp>
    </p:spTree>
    <p:extLst>
      <p:ext uri="{BB962C8B-B14F-4D97-AF65-F5344CB8AC3E}">
        <p14:creationId xmlns:p14="http://schemas.microsoft.com/office/powerpoint/2010/main" val="265899215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6ADD5-5F51-DB42-4978-69B73E3A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”Kiusaamiseen on helppoa puuttua.”</a:t>
            </a:r>
          </a:p>
        </p:txBody>
      </p:sp>
    </p:spTree>
    <p:extLst>
      <p:ext uri="{BB962C8B-B14F-4D97-AF65-F5344CB8AC3E}">
        <p14:creationId xmlns:p14="http://schemas.microsoft.com/office/powerpoint/2010/main" val="22259510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0A5D6-E722-ECD2-277B-280B0D974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8000" y="1115122"/>
            <a:ext cx="8136000" cy="2722311"/>
          </a:xfrm>
        </p:spPr>
        <p:txBody>
          <a:bodyPr/>
          <a:lstStyle/>
          <a:p>
            <a:r>
              <a:rPr lang="fi-FI"/>
              <a:t>”Hyväksyn erilaisuutta (esim. vaatetyyli, musiikkimaku, harrastukset, ulkonäkö).”</a:t>
            </a:r>
          </a:p>
        </p:txBody>
      </p:sp>
    </p:spTree>
    <p:extLst>
      <p:ext uri="{BB962C8B-B14F-4D97-AF65-F5344CB8AC3E}">
        <p14:creationId xmlns:p14="http://schemas.microsoft.com/office/powerpoint/2010/main" val="179995024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20A75-7812-3824-B0E5-141D77E8E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”On helppoa olla reilu kaikkia kohtaan.”</a:t>
            </a:r>
          </a:p>
        </p:txBody>
      </p:sp>
    </p:spTree>
    <p:extLst>
      <p:ext uri="{BB962C8B-B14F-4D97-AF65-F5344CB8AC3E}">
        <p14:creationId xmlns:p14="http://schemas.microsoft.com/office/powerpoint/2010/main" val="37479140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93925-18EA-C602-6B34-1A397E2CF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”Voin sanoa oman mielipiteeni milloin haluan.”</a:t>
            </a:r>
          </a:p>
        </p:txBody>
      </p:sp>
    </p:spTree>
    <p:extLst>
      <p:ext uri="{BB962C8B-B14F-4D97-AF65-F5344CB8AC3E}">
        <p14:creationId xmlns:p14="http://schemas.microsoft.com/office/powerpoint/2010/main" val="21308227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16B547-0729-5CC8-28A8-A74975E481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”On tärkeää osata työskennellä kaikkien kanssa.”</a:t>
            </a:r>
          </a:p>
        </p:txBody>
      </p:sp>
    </p:spTree>
    <p:extLst>
      <p:ext uri="{BB962C8B-B14F-4D97-AF65-F5344CB8AC3E}">
        <p14:creationId xmlns:p14="http://schemas.microsoft.com/office/powerpoint/2010/main" val="332547641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40CD75-31C5-33F5-3702-976A307EEA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”Tubettajilla ja tiktokkaajilla on valtaa nuorten mielipiteisiin.”</a:t>
            </a:r>
          </a:p>
        </p:txBody>
      </p:sp>
    </p:spTree>
    <p:extLst>
      <p:ext uri="{BB962C8B-B14F-4D97-AF65-F5344CB8AC3E}">
        <p14:creationId xmlns:p14="http://schemas.microsoft.com/office/powerpoint/2010/main" val="322292155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A76949-E5E9-4BE6-D83F-98DB0EB89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”On helppoa pitää omia puoliaan ja asettaa rajoja.”</a:t>
            </a:r>
          </a:p>
        </p:txBody>
      </p:sp>
    </p:spTree>
    <p:extLst>
      <p:ext uri="{BB962C8B-B14F-4D97-AF65-F5344CB8AC3E}">
        <p14:creationId xmlns:p14="http://schemas.microsoft.com/office/powerpoint/2010/main" val="23977519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5FDA03-BB46-935E-CFFB-02A134A4F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45B37D2-83B9-14D7-7BDE-AB953B2E0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Kuuntelemisen taito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D10EDAA-3BAD-0433-D38E-F9C210E56B5F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3600"/>
              <a:t>Mistä tunnistaa hyvän kuuntelijan?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0CAA0179-285E-56F0-AA61-B4D7A293A2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3173" r="3173"/>
          <a:stretch/>
        </p:blipFill>
        <p:spPr>
          <a:xfrm>
            <a:off x="5669280" y="449999"/>
            <a:ext cx="5684519" cy="630977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D02BBFA-8452-26BB-ABFE-3298FF1DC6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565915" y="6118352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/>
              <a:t>©  Kummakko-Design</a:t>
            </a:r>
          </a:p>
        </p:txBody>
      </p:sp>
    </p:spTree>
    <p:extLst>
      <p:ext uri="{BB962C8B-B14F-4D97-AF65-F5344CB8AC3E}">
        <p14:creationId xmlns:p14="http://schemas.microsoft.com/office/powerpoint/2010/main" val="17203479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91CEF5D6-14D5-0A2A-6217-B9A27D2720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/>
              <a:t>Hyvä vai huono kuuntelija?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396AF93-16EC-CE2C-6107-B128ACD11250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fi-FI" sz="2800" b="1"/>
              <a:t>Henkilö, joka…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katselee ympärilleen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hymyilee ja nyökkäilee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huokailee tylsistyneenä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katsoo silmiin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selaa puhelinta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neuvoo toista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keskeyttää/puhuu päälle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fi-FI" sz="2400"/>
              <a:t>esittää tarkentavia kysymyksiä</a:t>
            </a:r>
          </a:p>
        </p:txBody>
      </p:sp>
      <p:pic>
        <p:nvPicPr>
          <p:cNvPr id="13" name="Graphic 12">
            <a:extLst>
              <a:ext uri="{FF2B5EF4-FFF2-40B4-BE49-F238E27FC236}">
                <a16:creationId xmlns:a16="http://schemas.microsoft.com/office/drawing/2014/main" id="{2A27E06B-C03C-BD8B-B112-20B3A669E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033813" y="2642428"/>
            <a:ext cx="1776309" cy="2078659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5A4C8F91-C063-470C-0271-89FA8F788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33421" y="2389670"/>
            <a:ext cx="1776309" cy="207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5839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1152BA2-FBC5-5D1A-C0E1-B1AC81105D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05106"/>
            <a:ext cx="10515600" cy="1325563"/>
          </a:xfrm>
        </p:spPr>
        <p:txBody>
          <a:bodyPr/>
          <a:lstStyle/>
          <a:p>
            <a:r>
              <a:rPr lang="fi-FI"/>
              <a:t>Harjoitus pareittain: Aktiivinen kuuntelija</a:t>
            </a:r>
            <a:br>
              <a:rPr lang="fi-FI"/>
            </a:br>
            <a:r>
              <a:rPr lang="fi-FI" sz="3000" b="0">
                <a:latin typeface="+mn-lt"/>
              </a:rPr>
              <a:t>Keskustelun aihe esim. harrastus tai mieleinen tekeminen 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9202426-E36B-00C5-311C-B2A2CB5C9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2531910"/>
            <a:ext cx="5035826" cy="29582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6B3FE9F-E3B5-3586-E90E-94A7188E2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093625" y="2531910"/>
            <a:ext cx="5035826" cy="29582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EBF368-1612-970F-D325-F26FB0A7EA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74413" y="2786121"/>
            <a:ext cx="4648200" cy="2703992"/>
          </a:xfrm>
        </p:spPr>
        <p:txBody>
          <a:bodyPr>
            <a:normAutofit/>
          </a:bodyPr>
          <a:lstStyle/>
          <a:p>
            <a:pPr marL="72000" indent="0">
              <a:buNone/>
            </a:pPr>
            <a:r>
              <a:rPr lang="fi-FI" sz="2400" b="1"/>
              <a:t>1. keskustelu: ”huono kuuntelija”</a:t>
            </a:r>
          </a:p>
          <a:p>
            <a:pPr marL="72000" indent="0">
              <a:buNone/>
            </a:pPr>
            <a:r>
              <a:rPr lang="fi-FI" sz="2400"/>
              <a:t>Esim.</a:t>
            </a:r>
          </a:p>
          <a:p>
            <a:pPr marL="270000" indent="-270000"/>
            <a:r>
              <a:rPr lang="fi-FI" sz="2400"/>
              <a:t>muuhun keskittyminen</a:t>
            </a:r>
          </a:p>
          <a:p>
            <a:pPr marL="270000" indent="-270000"/>
            <a:r>
              <a:rPr lang="fi-FI" sz="2400"/>
              <a:t>keskeyttäminen, päälle puhuminen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E91A72E-B255-AB94-D2A9-D74634C3CF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342012" y="2786120"/>
            <a:ext cx="4414461" cy="2703992"/>
          </a:xfrm>
        </p:spPr>
        <p:txBody>
          <a:bodyPr>
            <a:normAutofit/>
          </a:bodyPr>
          <a:lstStyle/>
          <a:p>
            <a:pPr marL="72000" indent="0">
              <a:buNone/>
            </a:pPr>
            <a:r>
              <a:rPr lang="fi-FI" sz="2400" b="1"/>
              <a:t>2. keskustelu: ”hyvä kuuntelija”</a:t>
            </a:r>
          </a:p>
          <a:p>
            <a:pPr marL="72000" indent="0">
              <a:buNone/>
            </a:pPr>
            <a:r>
              <a:rPr lang="fi-FI" sz="2400"/>
              <a:t>Esim.</a:t>
            </a:r>
          </a:p>
          <a:p>
            <a:pPr marL="270000" indent="-270000"/>
            <a:r>
              <a:rPr lang="fi-FI" sz="2400"/>
              <a:t>silmiin katsominen ja hymyily</a:t>
            </a:r>
          </a:p>
          <a:p>
            <a:pPr marL="270000" indent="-270000"/>
            <a:r>
              <a:rPr lang="fi-FI" sz="2400"/>
              <a:t>nyökyttely</a:t>
            </a:r>
          </a:p>
          <a:p>
            <a:pPr marL="270000" indent="-270000"/>
            <a:r>
              <a:rPr lang="fi-FI" sz="2400"/>
              <a:t>kysymysten esittäminen</a:t>
            </a:r>
          </a:p>
        </p:txBody>
      </p:sp>
    </p:spTree>
    <p:extLst>
      <p:ext uri="{BB962C8B-B14F-4D97-AF65-F5344CB8AC3E}">
        <p14:creationId xmlns:p14="http://schemas.microsoft.com/office/powerpoint/2010/main" val="653180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5" grpId="0" build="p"/>
      <p:bldP spid="6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58876-B877-4829-D995-9F645E7D88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A4E1BCD-76B8-1B8C-8A1B-71A4524791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Hetken merkkaus </a:t>
            </a:r>
            <a:r>
              <a:rPr lang="fi-FI">
                <a:solidFill>
                  <a:schemeClr val="tx2"/>
                </a:solidFill>
              </a:rPr>
              <a:t>3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F8EF1B-555F-2802-5F66-160BE7FBA6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683870" cy="435133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i-FI"/>
              <a:t>​Pysähdy miettimään hetkeksi, mikä hetki jäi oppitunnista erityisesti mieleen. </a:t>
            </a:r>
          </a:p>
          <a:p>
            <a:pPr>
              <a:spcAft>
                <a:spcPts val="600"/>
              </a:spcAft>
            </a:pPr>
            <a:r>
              <a:rPr lang="fi-FI"/>
              <a:t>Mene siihen paikkaan ja asentoon, jossa kyseisessä hetkessä olit, ja jähmety ”patsaaksi ”.</a:t>
            </a:r>
          </a:p>
          <a:p>
            <a:pPr>
              <a:spcAft>
                <a:spcPts val="600"/>
              </a:spcAft>
            </a:pPr>
            <a:r>
              <a:rPr lang="fi-FI"/>
              <a:t>Kun kaikki ovat paikallaan, ohjaaja antaa luvan kurkata millaisia muita patsaita luokkaan muodostui. </a:t>
            </a:r>
            <a:br>
              <a:rPr lang="fi-FI"/>
            </a:br>
            <a:r>
              <a:rPr lang="fi-FI"/>
              <a:t>Kurkkaa niin, ettet pura asentoa!</a:t>
            </a:r>
            <a:br>
              <a:rPr lang="fi-FI"/>
            </a:br>
            <a:r>
              <a:rPr lang="fi-FI"/>
              <a:t>Pura patsas vasta, kun olet saanut siihen ohjaajalta luvan. </a:t>
            </a:r>
          </a:p>
        </p:txBody>
      </p:sp>
    </p:spTree>
    <p:extLst>
      <p:ext uri="{BB962C8B-B14F-4D97-AF65-F5344CB8AC3E}">
        <p14:creationId xmlns:p14="http://schemas.microsoft.com/office/powerpoint/2010/main" val="1366246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33E02C-2954-862D-04CD-B0224F3C26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A4CEC-1859-DFD3-8C3C-D0DB44ED80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Välitehtävä </a:t>
            </a:r>
            <a:r>
              <a:rPr lang="fi-FI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D29C62-A24B-0B3E-EAAC-CD0BB30062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399"/>
            <a:ext cx="4320000" cy="40975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3600"/>
              <a:t>Tehdään ja kirjataan ylös hyviä tekoja toisillemme!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BA411D4F-AB67-AD14-B5FE-7B27432824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5494" b="5494"/>
          <a:stretch>
            <a:fillRect/>
          </a:stretch>
        </p:blipFill>
        <p:spPr>
          <a:prstGeom prst="rect">
            <a:avLst/>
          </a:prstGeom>
          <a:effectLst>
            <a:outerShdw blurRad="63500" dist="38100" dir="2700000" algn="tl" rotWithShape="0">
              <a:prstClr val="black">
                <a:alpha val="22680"/>
              </a:prstClr>
            </a:out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741071-D8D2-1887-BF83-B05EC7A418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9730734" y="5411315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/>
              <a:t>©  Kummakko-Design</a:t>
            </a:r>
          </a:p>
        </p:txBody>
      </p:sp>
    </p:spTree>
    <p:extLst>
      <p:ext uri="{BB962C8B-B14F-4D97-AF65-F5344CB8AC3E}">
        <p14:creationId xmlns:p14="http://schemas.microsoft.com/office/powerpoint/2010/main" val="379209088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E2915-D589-3E0E-0649-53AEBF7B67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37436381-F8BE-91D2-73CA-3DC394D44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Kiitos! </a:t>
            </a:r>
            <a:r>
              <a:rPr lang="fi-FI">
                <a:solidFill>
                  <a:schemeClr val="tx2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8372900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7694AE-23BE-E379-37F5-5234B0C752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45908E65-B598-088B-376B-9EA4FEE5D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Me arvokkaat! </a:t>
            </a:r>
            <a:r>
              <a:rPr lang="fi-FI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C88606CB-317D-605B-C6DD-7BBC44172AB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r>
              <a:rPr lang="fi-FI"/>
              <a:t>Oppituntikokonaisuus arvojen ja yhteisöllisyyden parissa</a:t>
            </a:r>
          </a:p>
          <a:p>
            <a:r>
              <a:rPr lang="fi-FI" sz="3600" b="1"/>
              <a:t>4. oppitunti: </a:t>
            </a:r>
            <a:br>
              <a:rPr lang="fi-FI" sz="3600"/>
            </a:br>
            <a:r>
              <a:rPr lang="fi-FI" sz="3600"/>
              <a:t>Arvokkaita yhdessä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5BE8C5C4-2826-4CE6-AEB3-E97C481B17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/>
          <a:srcRect t="1951" b="1951"/>
          <a:stretch/>
        </p:blipFill>
        <p:spPr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DE75C8-2785-FBEE-F2E6-2CEEB29AB2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5494014" y="6356195"/>
            <a:ext cx="162409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1200"/>
              <a:t>©  Kummakko-Design</a:t>
            </a:r>
          </a:p>
        </p:txBody>
      </p:sp>
    </p:spTree>
    <p:extLst>
      <p:ext uri="{BB962C8B-B14F-4D97-AF65-F5344CB8AC3E}">
        <p14:creationId xmlns:p14="http://schemas.microsoft.com/office/powerpoint/2010/main" val="348245145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7CAE75-AAA0-AFAD-7B70-52568DF956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4D795F6-C1EC-1586-F8FA-B20E1F03C0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800" y="1797615"/>
            <a:ext cx="8478621" cy="1631385"/>
          </a:xfrm>
        </p:spPr>
        <p:txBody>
          <a:bodyPr/>
          <a:lstStyle/>
          <a:p>
            <a:r>
              <a:rPr lang="fi-FI"/>
              <a:t>Mitä tehtiin viimeksi? </a:t>
            </a:r>
            <a:r>
              <a:rPr lang="fi-FI">
                <a:solidFill>
                  <a:schemeClr val="tx2"/>
                </a:solidFill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59191567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76DC9CE-5631-85BF-52E8-C0C997BC9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fi-FI"/>
              <a:t>Keskustelu: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3799E72-DDCB-DFD5-8EF8-221D2C37CE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2520000"/>
            <a:ext cx="7239001" cy="41195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5000" b="1"/>
              <a:t>Mitä ottaisit mukaan autiolle saarelle? </a:t>
            </a:r>
          </a:p>
        </p:txBody>
      </p:sp>
    </p:spTree>
    <p:extLst>
      <p:ext uri="{BB962C8B-B14F-4D97-AF65-F5344CB8AC3E}">
        <p14:creationId xmlns:p14="http://schemas.microsoft.com/office/powerpoint/2010/main" val="16231894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A7C4E7-C6F3-D4B2-486E-33C9BC0A4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EBF3F8-DE5D-87AA-4DBE-1710038EB5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73674"/>
            <a:ext cx="4826001" cy="43524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3600"/>
              <a:t>Miltä tuntuu kuulua porukkaan?</a:t>
            </a:r>
          </a:p>
          <a:p>
            <a:pPr marL="0" indent="0">
              <a:buNone/>
            </a:pPr>
            <a:r>
              <a:rPr lang="fi-FI" sz="3600"/>
              <a:t>Entä jäädä ulkopuolelle?</a:t>
            </a:r>
          </a:p>
          <a:p>
            <a:pPr marL="0" indent="0">
              <a:buNone/>
            </a:pPr>
            <a:endParaRPr lang="fi-FI" sz="3600"/>
          </a:p>
          <a:p>
            <a:pPr marL="0" indent="0">
              <a:buNone/>
            </a:pPr>
            <a:r>
              <a:rPr lang="fi-FI" sz="3600"/>
              <a:t>Millaisia asioita luokassanne sallitaan? </a:t>
            </a:r>
          </a:p>
          <a:p>
            <a:pPr marL="0" indent="0">
              <a:buNone/>
            </a:pPr>
            <a:r>
              <a:rPr lang="fi-FI" sz="3600"/>
              <a:t>Mitä ei hyväksytä?</a:t>
            </a:r>
          </a:p>
        </p:txBody>
      </p:sp>
      <p:pic>
        <p:nvPicPr>
          <p:cNvPr id="16" name="Picture Placeholder 15">
            <a:extLst>
              <a:ext uri="{FF2B5EF4-FFF2-40B4-BE49-F238E27FC236}">
                <a16:creationId xmlns:a16="http://schemas.microsoft.com/office/drawing/2014/main" id="{DADA7E7F-F277-1747-4327-C167CF4609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3"/>
          <a:srcRect l="4148" r="4148"/>
          <a:stretch/>
        </p:blipFill>
        <p:spPr>
          <a:xfrm>
            <a:off x="5809129" y="202465"/>
            <a:ext cx="5813611" cy="645306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D3FCAD-6072-8D73-CCA0-40253922C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/>
          <p:nvPr/>
        </p:nvSpPr>
        <p:spPr>
          <a:xfrm>
            <a:off x="10146367" y="6118352"/>
            <a:ext cx="114486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i-FI" sz="800"/>
              <a:t>©  Kummakko-Design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3F38212-28CC-84A9-D66D-7D7BFAE329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57199"/>
            <a:ext cx="5689602" cy="1440000"/>
          </a:xfrm>
        </p:spPr>
        <p:txBody>
          <a:bodyPr/>
          <a:lstStyle/>
          <a:p>
            <a:r>
              <a:rPr lang="fi-FI"/>
              <a:t>Keskustelua ryhmässä </a:t>
            </a:r>
            <a:r>
              <a:rPr lang="fi-FI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0903598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0CE25E-DBCB-99CC-BDBE-9B309544D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1FBA31-2B5F-9ED0-CD3C-E02173345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Keskustelua ryhmässä </a:t>
            </a:r>
            <a:r>
              <a:rPr lang="fi-FI">
                <a:solidFill>
                  <a:schemeClr val="tx2"/>
                </a:solidFill>
              </a:rPr>
              <a:t>2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28DD465-5225-A90C-A691-73BEEA0701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200"/>
            <a:ext cx="10061449" cy="4119564"/>
          </a:xfrm>
        </p:spPr>
        <p:txBody>
          <a:bodyPr/>
          <a:lstStyle/>
          <a:p>
            <a:pPr marL="0" indent="0">
              <a:lnSpc>
                <a:spcPct val="170000"/>
              </a:lnSpc>
              <a:buNone/>
            </a:pPr>
            <a:r>
              <a:rPr lang="fi-FI"/>
              <a:t>Millaista kiusaaminen voi olla? 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i-FI"/>
              <a:t>Miksi jotkut kiusaavat toisia?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i-FI"/>
              <a:t>Miksi kiusaamiseen puuttuminen voi tuntua vaikealta?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i-FI"/>
              <a:t>Millainen toiminta mahdollistaa kiusaamisen jatkumisen?</a:t>
            </a:r>
          </a:p>
          <a:p>
            <a:pPr marL="0" indent="0">
              <a:lnSpc>
                <a:spcPct val="170000"/>
              </a:lnSpc>
              <a:buNone/>
            </a:pPr>
            <a:r>
              <a:rPr lang="fi-FI"/>
              <a:t>Miten voisimme yhdessä vaikuttaa siihen, ettei luokassamme kiusata?</a:t>
            </a:r>
          </a:p>
        </p:txBody>
      </p:sp>
    </p:spTree>
    <p:extLst>
      <p:ext uri="{BB962C8B-B14F-4D97-AF65-F5344CB8AC3E}">
        <p14:creationId xmlns:p14="http://schemas.microsoft.com/office/powerpoint/2010/main" val="2012931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28623E-59EB-A096-B7F1-B4756D7CC8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6B35C26-7A0C-E339-92CD-BBC92B053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Hetken merkkaus </a:t>
            </a:r>
            <a:r>
              <a:rPr lang="fi-FI">
                <a:solidFill>
                  <a:schemeClr val="tx2"/>
                </a:solidFill>
              </a:rPr>
              <a:t>4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CDE60F2-DC25-1AF9-E5D4-E9D4BDA5BF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8683870" cy="435133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fi-FI"/>
              <a:t>​Pysähdy miettimään hetkeksi, mikä hetki jäi oppitunnista erityisesti mieleen. </a:t>
            </a:r>
          </a:p>
          <a:p>
            <a:pPr>
              <a:spcAft>
                <a:spcPts val="600"/>
              </a:spcAft>
            </a:pPr>
            <a:r>
              <a:rPr lang="fi-FI"/>
              <a:t>Mene siihen paikkaan ja asentoon, jossa kyseisessä hetkessä olit, ja jähmety ”patsaaksi”.</a:t>
            </a:r>
          </a:p>
          <a:p>
            <a:pPr>
              <a:spcAft>
                <a:spcPts val="600"/>
              </a:spcAft>
            </a:pPr>
            <a:r>
              <a:rPr lang="fi-FI"/>
              <a:t>Kun kaikki ovat paikallaan, ohjaaja antaa luvan kurkata millaisia muita patsaita luokkaan muodostui. </a:t>
            </a:r>
            <a:br>
              <a:rPr lang="fi-FI"/>
            </a:br>
            <a:r>
              <a:rPr lang="fi-FI"/>
              <a:t>Kurkkaa niin, ettet pura asentoa!</a:t>
            </a:r>
            <a:br>
              <a:rPr lang="fi-FI"/>
            </a:br>
            <a:r>
              <a:rPr lang="fi-FI"/>
              <a:t>Pura patsas vasta, kun olet saanut siihen ohjaajalta luvan. </a:t>
            </a:r>
          </a:p>
        </p:txBody>
      </p:sp>
    </p:spTree>
    <p:extLst>
      <p:ext uri="{BB962C8B-B14F-4D97-AF65-F5344CB8AC3E}">
        <p14:creationId xmlns:p14="http://schemas.microsoft.com/office/powerpoint/2010/main" val="3325719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74AA70-2131-5054-2296-A6E7D4A8E1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4BBEC8D7-49E2-7C33-8D1F-76E8BA46A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Kiitos! </a:t>
            </a:r>
            <a:r>
              <a:rPr lang="fi-FI">
                <a:solidFill>
                  <a:schemeClr val="tx2"/>
                </a:solidFill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8050796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sake">
      <a:dk1>
        <a:srgbClr val="3F3E3E"/>
      </a:dk1>
      <a:lt1>
        <a:srgbClr val="FFFFFF"/>
      </a:lt1>
      <a:dk2>
        <a:srgbClr val="F8DE79"/>
      </a:dk2>
      <a:lt2>
        <a:srgbClr val="F1EEEB"/>
      </a:lt2>
      <a:accent1>
        <a:srgbClr val="387368"/>
      </a:accent1>
      <a:accent2>
        <a:srgbClr val="EB5E58"/>
      </a:accent2>
      <a:accent3>
        <a:srgbClr val="4F9188"/>
      </a:accent3>
      <a:accent4>
        <a:srgbClr val="FFE79B"/>
      </a:accent4>
      <a:accent5>
        <a:srgbClr val="F18C7E"/>
      </a:accent5>
      <a:accent6>
        <a:srgbClr val="3C3C3B"/>
      </a:accent6>
      <a:hlink>
        <a:srgbClr val="387368"/>
      </a:hlink>
      <a:folHlink>
        <a:srgbClr val="EB5E58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3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ESTI_OSAKE_ppt_pohja_UUSI2026" id="{501C0786-2AE7-4A48-BFF9-F880A54C38BC}" vid="{D8BC7648-CE41-E241-8E8D-199A2D29FBE3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ECCE39EAEAC2D645B3AE6CCB0FF5F927" ma:contentTypeVersion="14" ma:contentTypeDescription="Luo uusi asiakirja." ma:contentTypeScope="" ma:versionID="c07a0fd2db740075de3801fa691d1cf6">
  <xsd:schema xmlns:xsd="http://www.w3.org/2001/XMLSchema" xmlns:xs="http://www.w3.org/2001/XMLSchema" xmlns:p="http://schemas.microsoft.com/office/2006/metadata/properties" xmlns:ns2="e3fff4ad-7a5f-485f-ae8d-b38c9560e175" xmlns:ns3="16fa2904-f9fc-48c8-8ba0-ef67c7719bb4" targetNamespace="http://schemas.microsoft.com/office/2006/metadata/properties" ma:root="true" ma:fieldsID="b3527fe357843026516a035b318d95b4" ns2:_="" ns3:_="">
    <xsd:import namespace="e3fff4ad-7a5f-485f-ae8d-b38c9560e175"/>
    <xsd:import namespace="16fa2904-f9fc-48c8-8ba0-ef67c7719bb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fff4ad-7a5f-485f-ae8d-b38c9560e1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Kuvien tunnisteet" ma:readOnly="false" ma:fieldId="{5cf76f15-5ced-4ddc-b409-7134ff3c332f}" ma:taxonomyMulti="true" ma:sspId="ca21971b-e04b-4e31-9f45-cf2f6b61fc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SearchProperties" ma:index="2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fa2904-f9fc-48c8-8ba0-ef67c7719bb4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6d39553-6b84-4474-8ab1-8d704288a4e1}" ma:internalName="TaxCatchAll" ma:showField="CatchAllData" ma:web="16fa2904-f9fc-48c8-8ba0-ef67c7719bb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3fff4ad-7a5f-485f-ae8d-b38c9560e175">
      <Terms xmlns="http://schemas.microsoft.com/office/infopath/2007/PartnerControls"/>
    </lcf76f155ced4ddcb4097134ff3c332f>
    <TaxCatchAll xmlns="16fa2904-f9fc-48c8-8ba0-ef67c7719bb4" xsi:nil="true"/>
  </documentManagement>
</p:properties>
</file>

<file path=customXml/itemProps1.xml><?xml version="1.0" encoding="utf-8"?>
<ds:datastoreItem xmlns:ds="http://schemas.openxmlformats.org/officeDocument/2006/customXml" ds:itemID="{C63BFE44-6368-4B14-9CE9-658D876C65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fff4ad-7a5f-485f-ae8d-b38c9560e175"/>
    <ds:schemaRef ds:uri="16fa2904-f9fc-48c8-8ba0-ef67c7719bb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908BF2E-765D-4471-9876-44D1A00C321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8EA9DC9-F673-4443-8BB2-EA510C43D353}">
  <ds:schemaRefs>
    <ds:schemaRef ds:uri="http://schemas.microsoft.com/office/2006/metadata/properties"/>
    <ds:schemaRef ds:uri="http://schemas.microsoft.com/office/infopath/2007/PartnerControls"/>
    <ds:schemaRef ds:uri="e3fff4ad-7a5f-485f-ae8d-b38c9560e175"/>
    <ds:schemaRef ds:uri="16fa2904-f9fc-48c8-8ba0-ef67c7719bb4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9175</TotalTime>
  <Words>1039</Words>
  <Application>Microsoft Macintosh PowerPoint</Application>
  <PresentationFormat>Widescreen</PresentationFormat>
  <Paragraphs>194</Paragraphs>
  <Slides>43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Aptos</vt:lpstr>
      <vt:lpstr>Aptos Display</vt:lpstr>
      <vt:lpstr>Arial</vt:lpstr>
      <vt:lpstr>Calibri</vt:lpstr>
      <vt:lpstr>Office-teema</vt:lpstr>
      <vt:lpstr>Me arvokkaat! 1</vt:lpstr>
      <vt:lpstr>Mitä arvot ovat? </vt:lpstr>
      <vt:lpstr>Miksi keskustelemme arvoista?</vt:lpstr>
      <vt:lpstr>Tutustumiskierros</vt:lpstr>
      <vt:lpstr>Alkukartoitus</vt:lpstr>
      <vt:lpstr>Tervehtimistavat-tarina</vt:lpstr>
      <vt:lpstr>Hetken merkkaus 1</vt:lpstr>
      <vt:lpstr>Välitehtävä 1</vt:lpstr>
      <vt:lpstr>Kiitos! 1</vt:lpstr>
      <vt:lpstr>Me arvokkaat! 2</vt:lpstr>
      <vt:lpstr>Mitä tehtiin viimeksi? 1</vt:lpstr>
      <vt:lpstr>Omat ydinarvot</vt:lpstr>
      <vt:lpstr>Ryhmätyöskentelyä</vt:lpstr>
      <vt:lpstr>Keskustelua ryhmässä</vt:lpstr>
      <vt:lpstr>Mitkä ovat ryhmänne mielestä kolme tärkeintä arvoa tai taitoa, jotta jokaisen on mukava tulla ryhmään ja olla siinä mukana?</vt:lpstr>
      <vt:lpstr>Pikamoikkauksia pareittain</vt:lpstr>
      <vt:lpstr>Hetken merkkaus 2</vt:lpstr>
      <vt:lpstr>Välitehtävä 2</vt:lpstr>
      <vt:lpstr>Kiitos! 2</vt:lpstr>
      <vt:lpstr>Me arvokkaat! 3</vt:lpstr>
      <vt:lpstr>Mitä tehtiin viimeksi? 2</vt:lpstr>
      <vt:lpstr>Harjoitus: Mielipidejana</vt:lpstr>
      <vt:lpstr>”Kaverin kanssa täytyy olla samat mielenkiinnon kohteet.”</vt:lpstr>
      <vt:lpstr>”Kiusaamiseen on helppoa puuttua.”</vt:lpstr>
      <vt:lpstr>”Hyväksyn erilaisuutta (esim. vaatetyyli, musiikkimaku, harrastukset, ulkonäkö).”</vt:lpstr>
      <vt:lpstr>”On helppoa olla reilu kaikkia kohtaan.”</vt:lpstr>
      <vt:lpstr>”Voin sanoa oman mielipiteeni milloin haluan.”</vt:lpstr>
      <vt:lpstr>”On tärkeää osata työskennellä kaikkien kanssa.”</vt:lpstr>
      <vt:lpstr>”Tubettajilla ja tiktokkaajilla on valtaa nuorten mielipiteisiin.”</vt:lpstr>
      <vt:lpstr>”On helppoa pitää omia puoliaan ja asettaa rajoja.”</vt:lpstr>
      <vt:lpstr>Kuuntelemisen taito</vt:lpstr>
      <vt:lpstr>Hyvä vai huono kuuntelija?</vt:lpstr>
      <vt:lpstr>Harjoitus pareittain: Aktiivinen kuuntelija Keskustelun aihe esim. harrastus tai mieleinen tekeminen </vt:lpstr>
      <vt:lpstr>Hetken merkkaus 3</vt:lpstr>
      <vt:lpstr>Välitehtävä 3</vt:lpstr>
      <vt:lpstr>Kiitos! 3</vt:lpstr>
      <vt:lpstr>Me arvokkaat! 4</vt:lpstr>
      <vt:lpstr>Mitä tehtiin viimeksi? 3</vt:lpstr>
      <vt:lpstr>Keskustelu: </vt:lpstr>
      <vt:lpstr>Keskustelua ryhmässä 1</vt:lpstr>
      <vt:lpstr>Keskustelua ryhmässä 2</vt:lpstr>
      <vt:lpstr>Hetken merkkaus 4</vt:lpstr>
      <vt:lpstr>Kiitos! 4</vt:lpstr>
    </vt:vector>
  </TitlesOfParts>
  <Manager/>
  <Company>Tampereen seudun Osake.</Company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 arvokkaat! -opetusdiat</dc:title>
  <dc:subject/>
  <dc:creator>Kohti turvallista koulua -hanke.</dc:creator>
  <cp:keywords/>
  <dc:description/>
  <cp:lastModifiedBy>Maarit Vähä-Tahlo</cp:lastModifiedBy>
  <cp:revision>237</cp:revision>
  <dcterms:created xsi:type="dcterms:W3CDTF">2025-11-06T07:52:54Z</dcterms:created>
  <dcterms:modified xsi:type="dcterms:W3CDTF">2026-09-25T10:33:09Z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0x010100ECCE39EAEAC2D645B3AE6CCB0FF5F927</vt:lpwstr>
  </property>
  <property fmtid="{D5CDD505-2E9C-101B-9397-08002B2CF9AE}" pid="3" name="MediaServiceImageTags">
    <vt:lpwstr/>
  </property>
</Properties>
</file>