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0693400" cy="7556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 autoAdjust="0"/>
    <p:restoredTop sz="94589" autoAdjust="0"/>
  </p:normalViewPr>
  <p:slideViewPr>
    <p:cSldViewPr>
      <p:cViewPr varScale="1">
        <p:scale>
          <a:sx n="105" d="100"/>
          <a:sy n="105" d="100"/>
        </p:scale>
        <p:origin x="14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97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EFD769F4-E761-DA60-826A-03EA79850F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ED7E720-133B-E7B5-A8DA-1899B56349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67F48-3AED-6443-B0C6-605939BCBDE0}" type="datetimeFigureOut">
              <a:rPr lang="fi-FI" smtClean="0"/>
              <a:t>12.12.2025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2850353-1AA4-D19A-46ED-7F2DA8AAB6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06292B6-7DFD-1D52-CAC3-4C8D57287F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97F23-FD7D-7C41-B12A-00ADDF5D0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4999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4A9CC-7E1B-174B-A7B3-15268272E962}" type="datetimeFigureOut">
              <a:rPr lang="fi-FI" smtClean="0"/>
              <a:t>12.12.2025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C4724-4F84-DA4F-BB17-BFCC07B3DA0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872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C4724-4F84-DA4F-BB17-BFCC07B3DA0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032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C4724-4F84-DA4F-BB17-BFCC07B3DA0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2692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C4724-4F84-DA4F-BB17-BFCC07B3DA0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2502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C4724-4F84-DA4F-BB17-BFCC07B3DA0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09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21646CBC-F0E7-EB83-E80E-527481E43614}"/>
              </a:ext>
            </a:extLst>
          </p:cNvPr>
          <p:cNvSpPr/>
          <p:nvPr userDrawn="1"/>
        </p:nvSpPr>
        <p:spPr>
          <a:xfrm>
            <a:off x="9842500" y="6978650"/>
            <a:ext cx="719890" cy="469324"/>
          </a:xfrm>
          <a:custGeom>
            <a:avLst/>
            <a:gdLst/>
            <a:ahLst/>
            <a:cxnLst/>
            <a:rect l="l" t="t" r="r" b="b"/>
            <a:pathLst>
              <a:path w="415090" h="240724">
                <a:moveTo>
                  <a:pt x="0" y="0"/>
                </a:moveTo>
                <a:lnTo>
                  <a:pt x="415091" y="0"/>
                </a:lnTo>
                <a:lnTo>
                  <a:pt x="415091" y="240724"/>
                </a:lnTo>
                <a:lnTo>
                  <a:pt x="0" y="24072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fi-FI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57652" y="2941935"/>
            <a:ext cx="4343400" cy="427367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11113" lvl="1" algn="l">
              <a:lnSpc>
                <a:spcPts val="1820"/>
              </a:lnSpc>
            </a:pPr>
            <a:r>
              <a:rPr lang="fi-FI" sz="1200" b="1" noProof="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PIENI SUUNNITTELUHETKI OPETTAJIEN KANSSA</a:t>
            </a:r>
          </a:p>
          <a:p>
            <a:pPr marL="11113" lvl="1" algn="l">
              <a:lnSpc>
                <a:spcPts val="1820"/>
              </a:lnSpc>
            </a:pPr>
            <a:r>
              <a:rPr lang="fi-FI" sz="1200" b="1" noProof="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(esim. 30-60 min ajatusten herättely)</a:t>
            </a:r>
          </a:p>
          <a:p>
            <a:pPr marL="11113" lvl="1" algn="l">
              <a:lnSpc>
                <a:spcPts val="1820"/>
              </a:lnSpc>
            </a:pPr>
            <a:endParaRPr lang="fi-FI" sz="1200" b="1" noProof="0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11113" lvl="1" algn="l">
              <a:lnSpc>
                <a:spcPts val="1820"/>
              </a:lnSpc>
            </a:pPr>
            <a:r>
              <a:rPr 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MILLOIN TÄMÄ TOIMII?</a:t>
            </a:r>
          </a:p>
          <a:p>
            <a:pPr marL="11113" lvl="1" algn="l">
              <a:lnSpc>
                <a:spcPts val="1820"/>
              </a:lnSpc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Kun on tarve selkeyttää yhtä rajattua haastetta (esim. lämmitellä keskustelua uusista keinoista oppimisen edellytyksen järjestämiseen), ja on vain vähän aikaa käytössä.</a:t>
            </a:r>
          </a:p>
          <a:p>
            <a:pPr marL="11113" lvl="1" algn="l">
              <a:lnSpc>
                <a:spcPts val="1820"/>
              </a:lnSpc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</a:t>
            </a:r>
            <a:endParaRPr lang="fi-FI" sz="1200" noProof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1200" b="1" dirty="0">
                <a:solidFill>
                  <a:srgbClr val="000000"/>
                </a:solidFill>
                <a:latin typeface="Arial" panose="020B0604020202020204" pitchFamily="34" charset="0"/>
              </a:rPr>
              <a:t>Alustus ja rajaus (5–10 min)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fi-FI" sz="1200" dirty="0">
                <a:solidFill>
                  <a:srgbClr val="000000"/>
                </a:solidFill>
                <a:latin typeface="Arial" panose="020B0604020202020204" pitchFamily="34" charset="0"/>
              </a:rPr>
              <a:t>Mihin kysymykseen keskitymme nyt?</a:t>
            </a:r>
            <a:br>
              <a:rPr lang="fi-FI" altLang="fi-FI" sz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fi-FI" altLang="fi-FI" sz="1200" dirty="0">
                <a:solidFill>
                  <a:srgbClr val="000000"/>
                </a:solidFill>
                <a:latin typeface="Arial" panose="020B0604020202020204" pitchFamily="34" charset="0"/>
              </a:rPr>
              <a:t>Mitä emme yritä ratkaista tässä ajassa?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1200" b="1" dirty="0">
                <a:solidFill>
                  <a:srgbClr val="000000"/>
                </a:solidFill>
                <a:latin typeface="Arial" panose="020B0604020202020204" pitchFamily="34" charset="0"/>
              </a:rPr>
              <a:t>Teemojen esiin nostaminen (10 min)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fi-FI" sz="1200" dirty="0">
                <a:solidFill>
                  <a:srgbClr val="000000"/>
                </a:solidFill>
                <a:latin typeface="Arial" panose="020B0604020202020204" pitchFamily="34" charset="0"/>
              </a:rPr>
              <a:t>Kirjatkaa post-it-lapuille, mitä pitäisi kehittää.</a:t>
            </a:r>
            <a:endParaRPr lang="fi-FI" altLang="fi-FI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1200" b="1" dirty="0">
                <a:solidFill>
                  <a:srgbClr val="000000"/>
                </a:solidFill>
                <a:latin typeface="Arial" panose="020B0604020202020204" pitchFamily="34" charset="0"/>
              </a:rPr>
              <a:t>Yhden teeman valinta (5 min)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fi-FI" sz="1200" dirty="0">
                <a:solidFill>
                  <a:srgbClr val="000000"/>
                </a:solidFill>
                <a:latin typeface="Arial" panose="020B0604020202020204" pitchFamily="34" charset="0"/>
              </a:rPr>
              <a:t>Valitkaa yksi asia jatkotyöstöön.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1200" b="1" dirty="0">
                <a:solidFill>
                  <a:srgbClr val="000000"/>
                </a:solidFill>
                <a:latin typeface="Arial" panose="020B0604020202020204" pitchFamily="34" charset="0"/>
              </a:rPr>
              <a:t>Teeman työstö </a:t>
            </a:r>
            <a:r>
              <a:rPr lang="fi-FI" altLang="fi-FI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kanvaasin</a:t>
            </a:r>
            <a:r>
              <a:rPr lang="fi-FI" altLang="fi-FI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avulla (20–30 min)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fi-FI" sz="1200" dirty="0">
                <a:solidFill>
                  <a:srgbClr val="000000"/>
                </a:solidFill>
                <a:latin typeface="Arial" panose="020B0604020202020204" pitchFamily="34" charset="0"/>
              </a:rPr>
              <a:t>Miten tämä voisi toimia?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fi-FI" sz="1200" dirty="0">
                <a:solidFill>
                  <a:srgbClr val="000000"/>
                </a:solidFill>
                <a:latin typeface="Arial" panose="020B0604020202020204" pitchFamily="34" charset="0"/>
              </a:rPr>
              <a:t>Mitä kokeilisimme seuraavaksi?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1200" b="1" dirty="0">
                <a:solidFill>
                  <a:srgbClr val="000000"/>
                </a:solidFill>
                <a:latin typeface="Arial" panose="020B0604020202020204" pitchFamily="34" charset="0"/>
              </a:rPr>
              <a:t>Yhteenveto ja kokeilun sopiminen (5–10 min)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fi-FI" sz="1200" dirty="0">
                <a:solidFill>
                  <a:srgbClr val="000000"/>
                </a:solidFill>
                <a:latin typeface="Arial" panose="020B0604020202020204" pitchFamily="34" charset="0"/>
              </a:rPr>
              <a:t>Mitä tehdään, kuka tekee ja milloin?</a:t>
            </a:r>
            <a:endParaRPr lang="fi-FI" altLang="fi-FI" sz="1200" dirty="0">
              <a:latin typeface="Arial" panose="020B0604020202020204" pitchFamily="34" charset="0"/>
            </a:endParaRPr>
          </a:p>
          <a:p>
            <a:pPr algn="l">
              <a:lnSpc>
                <a:spcPts val="1820"/>
              </a:lnSpc>
            </a:pPr>
            <a:endParaRPr lang="fi-FI" sz="1300" noProof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3392" y="576085"/>
            <a:ext cx="7507652" cy="397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fi-FI" sz="2400" noProof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MITEN KÄYTTÄISIN NÄITÄ TYÖPOHJIA?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3A8830C8-5BBA-D10C-A50E-D9E0E708ADCE}"/>
              </a:ext>
            </a:extLst>
          </p:cNvPr>
          <p:cNvSpPr txBox="1"/>
          <p:nvPr/>
        </p:nvSpPr>
        <p:spPr>
          <a:xfrm>
            <a:off x="5177374" y="2941935"/>
            <a:ext cx="5346700" cy="433965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11113" lvl="1" algn="l">
              <a:lnSpc>
                <a:spcPts val="1820"/>
              </a:lnSpc>
            </a:pPr>
            <a:r>
              <a:rPr lang="fi-FI" sz="1200" b="1" noProof="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ERKKOJEN YHTEINEN TYÖPAJA</a:t>
            </a:r>
          </a:p>
          <a:p>
            <a:pPr marL="11113" lvl="1" algn="l">
              <a:lnSpc>
                <a:spcPts val="1820"/>
              </a:lnSpc>
            </a:pPr>
            <a:r>
              <a:rPr lang="fi-FI" sz="1200" b="1" noProof="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(esim. 3-4 tunnin varaus)</a:t>
            </a:r>
          </a:p>
          <a:p>
            <a:pPr marL="11113" lvl="1" algn="l">
              <a:lnSpc>
                <a:spcPts val="1820"/>
              </a:lnSpc>
            </a:pPr>
            <a:endParaRPr lang="fi-FI" sz="1200" b="1" noProof="0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11113" lvl="1" algn="l">
              <a:lnSpc>
                <a:spcPts val="1820"/>
              </a:lnSpc>
            </a:pPr>
            <a:r>
              <a:rPr 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MILLOIN TÄMÄ TOIMII?</a:t>
            </a:r>
          </a:p>
          <a:p>
            <a:pPr marL="11113" lvl="1" algn="l">
              <a:lnSpc>
                <a:spcPts val="1820"/>
              </a:lnSpc>
            </a:pPr>
            <a:r>
              <a:rPr lang="fi-FI" sz="1200" noProof="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Kun on mahdollisuus ja </a:t>
            </a: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tarve yhdessä kehittää ja sopia yhteisistä käytännöistä. </a:t>
            </a:r>
          </a:p>
          <a:p>
            <a:pPr marL="140337" lvl="1" algn="l">
              <a:lnSpc>
                <a:spcPts val="1820"/>
              </a:lnSpc>
            </a:pPr>
            <a:endParaRPr lang="fi-FI" sz="1200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1200" b="1" dirty="0">
                <a:solidFill>
                  <a:srgbClr val="000000"/>
                </a:solidFill>
                <a:latin typeface="Arial" panose="020B0604020202020204" pitchFamily="34" charset="0"/>
              </a:rPr>
              <a:t>Alustus ja rajaus (15–20 min)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fi-FI" sz="1200" dirty="0">
                <a:solidFill>
                  <a:srgbClr val="000000"/>
                </a:solidFill>
                <a:latin typeface="Arial" panose="020B0604020202020204" pitchFamily="34" charset="0"/>
              </a:rPr>
              <a:t>Mihin kysymyksiin haemme ratkaisuja tässä työpajassa?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fi-FI" sz="1200" dirty="0">
                <a:solidFill>
                  <a:srgbClr val="000000"/>
                </a:solidFill>
                <a:latin typeface="Arial" panose="020B0604020202020204" pitchFamily="34" charset="0"/>
              </a:rPr>
              <a:t>Mitä ei ole tarkoitus ratkaista vielä?</a:t>
            </a:r>
            <a:endParaRPr lang="fi-FI" altLang="fi-FI" sz="12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1200" b="1" dirty="0">
                <a:solidFill>
                  <a:srgbClr val="000000"/>
                </a:solidFill>
                <a:latin typeface="Arial" panose="020B0604020202020204" pitchFamily="34" charset="0"/>
              </a:rPr>
              <a:t>Teemojen kokoaminen ja priorisointi (20–30 min)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fi-FI" sz="1200" dirty="0">
                <a:solidFill>
                  <a:srgbClr val="000000"/>
                </a:solidFill>
                <a:latin typeface="Arial" panose="020B0604020202020204" pitchFamily="34" charset="0"/>
              </a:rPr>
              <a:t>Kirjatkaa kehitettävät asiat post-it-lapuille.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fi-FI" sz="1200" dirty="0">
                <a:solidFill>
                  <a:srgbClr val="000000"/>
                </a:solidFill>
                <a:latin typeface="Arial" panose="020B0604020202020204" pitchFamily="34" charset="0"/>
              </a:rPr>
              <a:t>Valitkaa 1–2 teemaa jatkotyöstöön.</a:t>
            </a:r>
            <a:endParaRPr lang="fi-FI" altLang="fi-FI" sz="12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1200" b="1" dirty="0">
                <a:solidFill>
                  <a:srgbClr val="000000"/>
                </a:solidFill>
                <a:latin typeface="Arial" panose="020B0604020202020204" pitchFamily="34" charset="0"/>
              </a:rPr>
              <a:t>Teemojen syventävä työstäminen </a:t>
            </a:r>
            <a:r>
              <a:rPr lang="fi-FI" altLang="fi-FI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kanvaasien</a:t>
            </a:r>
            <a:r>
              <a:rPr lang="fi-FI" altLang="fi-FI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avulla (90–120 min)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fi-FI" sz="1200" dirty="0">
                <a:solidFill>
                  <a:srgbClr val="000000"/>
                </a:solidFill>
                <a:latin typeface="Arial" panose="020B0604020202020204" pitchFamily="34" charset="0"/>
              </a:rPr>
              <a:t>Pienryhmissä työskentely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fi-FI" sz="1200" dirty="0">
                <a:solidFill>
                  <a:srgbClr val="000000"/>
                </a:solidFill>
                <a:latin typeface="Arial" panose="020B0604020202020204" pitchFamily="34" charset="0"/>
              </a:rPr>
              <a:t>Yhteinen purku ja täydennys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fi-FI" sz="1200" dirty="0">
                <a:solidFill>
                  <a:srgbClr val="000000"/>
                </a:solidFill>
                <a:latin typeface="Arial" panose="020B0604020202020204" pitchFamily="34" charset="0"/>
              </a:rPr>
              <a:t>(Tauko tarpeen mukaan)</a:t>
            </a:r>
            <a:endParaRPr lang="fi-FI" altLang="fi-FI" sz="12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1200" b="1" dirty="0">
                <a:solidFill>
                  <a:srgbClr val="000000"/>
                </a:solidFill>
                <a:latin typeface="Arial" panose="020B0604020202020204" pitchFamily="34" charset="0"/>
              </a:rPr>
              <a:t>Kokeilujen suunnittelu (30–45 min)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fi-FI" sz="1200" dirty="0">
                <a:solidFill>
                  <a:srgbClr val="000000"/>
                </a:solidFill>
                <a:latin typeface="Arial" panose="020B0604020202020204" pitchFamily="34" charset="0"/>
              </a:rPr>
              <a:t>Mitä kokeillaan?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fi-FI" sz="1200" dirty="0">
                <a:solidFill>
                  <a:srgbClr val="000000"/>
                </a:solidFill>
                <a:latin typeface="Arial" panose="020B0604020202020204" pitchFamily="34" charset="0"/>
              </a:rPr>
              <a:t>Kuka vastaa, missä ja millä aikataululla?</a:t>
            </a:r>
            <a:endParaRPr lang="fi-FI" altLang="fi-FI" sz="12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1200" b="1" dirty="0">
                <a:solidFill>
                  <a:srgbClr val="000000"/>
                </a:solidFill>
                <a:latin typeface="Arial" panose="020B0604020202020204" pitchFamily="34" charset="0"/>
              </a:rPr>
              <a:t>Yhteenveto ja seuraavat askeleet (15–20 min)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fi-FI" sz="1200" dirty="0">
                <a:solidFill>
                  <a:srgbClr val="000000"/>
                </a:solidFill>
                <a:latin typeface="Arial" panose="020B0604020202020204" pitchFamily="34" charset="0"/>
              </a:rPr>
              <a:t>Mitä opittiin?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fi-FI" sz="1200" dirty="0">
                <a:solidFill>
                  <a:srgbClr val="000000"/>
                </a:solidFill>
                <a:latin typeface="Arial" panose="020B0604020202020204" pitchFamily="34" charset="0"/>
              </a:rPr>
              <a:t>Mitä viedään heti arkeen?</a:t>
            </a:r>
            <a:endParaRPr lang="fi-FI" altLang="fi-FI" sz="1200" dirty="0">
              <a:latin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A8DF2331-EC0E-C40B-86AA-75F55F95F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884" y="1109622"/>
            <a:ext cx="678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Työpohjien tarkoitus on helpottaa ja konkretisoida yhteistä keskustelua ja tehdä näkyväksi seuraavat sovitut askeleet. </a:t>
            </a:r>
            <a:endParaRPr kumimoji="0" lang="fi-FI" altLang="fi-F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AA85E930-01DB-1D6B-0031-BE5D4E6D1A6B}"/>
              </a:ext>
            </a:extLst>
          </p:cNvPr>
          <p:cNvSpPr txBox="1"/>
          <p:nvPr/>
        </p:nvSpPr>
        <p:spPr>
          <a:xfrm>
            <a:off x="655112" y="1598331"/>
            <a:ext cx="6781800" cy="12237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40337" lvl="1" algn="l">
              <a:lnSpc>
                <a:spcPts val="1820"/>
              </a:lnSpc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ENNEN YHTEISTÄ TYÖSKENTELYÄ:</a:t>
            </a:r>
          </a:p>
          <a:p>
            <a:pPr marL="426087" lvl="1" indent="-285750" algn="l">
              <a:lnSpc>
                <a:spcPts val="1820"/>
              </a:lnSpc>
              <a:buFont typeface="Arial" panose="020B0604020202020204" pitchFamily="34" charset="0"/>
              <a:buChar char="•"/>
            </a:pPr>
            <a:r>
              <a:rPr 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Aikatauluta</a:t>
            </a:r>
            <a:endParaRPr lang="fi-FI" sz="1200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426087" lvl="1" indent="-285750" algn="l">
              <a:lnSpc>
                <a:spcPts val="1820"/>
              </a:lnSpc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Ilmoita kutsutuille selkeästi mitä aiomme tehdä</a:t>
            </a:r>
          </a:p>
          <a:p>
            <a:pPr marL="426087" lvl="1" indent="-285750" algn="l">
              <a:lnSpc>
                <a:spcPts val="1820"/>
              </a:lnSpc>
              <a:buFont typeface="Arial" panose="020B0604020202020204" pitchFamily="34" charset="0"/>
              <a:buChar char="•"/>
            </a:pPr>
            <a:r>
              <a:rPr lang="fi-FI" sz="1200" b="1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Suunnittele</a:t>
            </a: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: valitse mitä työpohjaa (tai sen osia) teidän kannattaa käyttää ja printtaa tarvittavat materiaalit valmiiksi</a:t>
            </a:r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9D1F66E3-7D4D-2757-FDD7-CF44D6D0E1CC}"/>
              </a:ext>
            </a:extLst>
          </p:cNvPr>
          <p:cNvGrpSpPr/>
          <p:nvPr/>
        </p:nvGrpSpPr>
        <p:grpSpPr>
          <a:xfrm>
            <a:off x="7836288" y="1463434"/>
            <a:ext cx="2546624" cy="1685193"/>
            <a:chOff x="7836288" y="1463434"/>
            <a:chExt cx="2546624" cy="1685193"/>
          </a:xfrm>
        </p:grpSpPr>
        <p:sp>
          <p:nvSpPr>
            <p:cNvPr id="20" name="Ellipsi 19">
              <a:extLst>
                <a:ext uri="{FF2B5EF4-FFF2-40B4-BE49-F238E27FC236}">
                  <a16:creationId xmlns:a16="http://schemas.microsoft.com/office/drawing/2014/main" id="{AB839BD7-E06F-067D-4CD8-29BF0AA37C83}"/>
                </a:ext>
              </a:extLst>
            </p:cNvPr>
            <p:cNvSpPr/>
            <p:nvPr/>
          </p:nvSpPr>
          <p:spPr>
            <a:xfrm>
              <a:off x="7908504" y="1463434"/>
              <a:ext cx="2474408" cy="1685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40337" lvl="1">
                <a:lnSpc>
                  <a:spcPts val="1820"/>
                </a:lnSpc>
              </a:pPr>
              <a:endParaRPr lang="fi-FI" sz="11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endParaRPr>
            </a:p>
          </p:txBody>
        </p:sp>
        <p:sp>
          <p:nvSpPr>
            <p:cNvPr id="22" name="Tekstiruutu 21">
              <a:extLst>
                <a:ext uri="{FF2B5EF4-FFF2-40B4-BE49-F238E27FC236}">
                  <a16:creationId xmlns:a16="http://schemas.microsoft.com/office/drawing/2014/main" id="{878D4475-AA9B-3FA6-4DEE-FA73D27DAD88}"/>
                </a:ext>
              </a:extLst>
            </p:cNvPr>
            <p:cNvSpPr txBox="1"/>
            <p:nvPr/>
          </p:nvSpPr>
          <p:spPr>
            <a:xfrm>
              <a:off x="7836288" y="1806630"/>
              <a:ext cx="2479056" cy="9988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40337" lvl="1" algn="ctr">
                <a:lnSpc>
                  <a:spcPts val="1820"/>
                </a:lnSpc>
              </a:pPr>
              <a:r>
                <a:rPr lang="fi-FI" sz="1200" b="1" dirty="0">
                  <a:solidFill>
                    <a:srgbClr val="000000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Vinkki</a:t>
              </a:r>
              <a:r>
                <a:rPr lang="fi-FI" sz="1200" dirty="0">
                  <a:solidFill>
                    <a:srgbClr val="000000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rPr>
                <a:t>: keskustelu on hedelmällisempää n. 4 hlön porukoissa; muutoin osa ei ehdi päästä ääneen!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47"/>
            <a:ext cx="10691601" cy="7559721"/>
          </a:xfrm>
          <a:custGeom>
            <a:avLst/>
            <a:gdLst/>
            <a:ahLst/>
            <a:cxnLst/>
            <a:rect l="l" t="t" r="r" b="b"/>
            <a:pathLst>
              <a:path w="10691601" h="7559721">
                <a:moveTo>
                  <a:pt x="0" y="0"/>
                </a:moveTo>
                <a:lnTo>
                  <a:pt x="10691601" y="0"/>
                </a:lnTo>
                <a:lnTo>
                  <a:pt x="10691601" y="7559721"/>
                </a:lnTo>
                <a:lnTo>
                  <a:pt x="0" y="75597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 noProof="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3AA1E64-CB26-F13D-8478-C89CA00AEB50}"/>
              </a:ext>
            </a:extLst>
          </p:cNvPr>
          <p:cNvSpPr txBox="1"/>
          <p:nvPr/>
        </p:nvSpPr>
        <p:spPr>
          <a:xfrm>
            <a:off x="165100" y="7283450"/>
            <a:ext cx="449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Työpohjan on laatinut Kolmas Persoona Oy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47"/>
            <a:ext cx="10691601" cy="7559721"/>
          </a:xfrm>
          <a:custGeom>
            <a:avLst/>
            <a:gdLst/>
            <a:ahLst/>
            <a:cxnLst/>
            <a:rect l="l" t="t" r="r" b="b"/>
            <a:pathLst>
              <a:path w="10691601" h="7559721">
                <a:moveTo>
                  <a:pt x="0" y="0"/>
                </a:moveTo>
                <a:lnTo>
                  <a:pt x="10691601" y="0"/>
                </a:lnTo>
                <a:lnTo>
                  <a:pt x="10691601" y="7559721"/>
                </a:lnTo>
                <a:lnTo>
                  <a:pt x="0" y="75597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 noProof="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90AB126-EBFD-ECB5-92C9-BFC7FE63F45B}"/>
              </a:ext>
            </a:extLst>
          </p:cNvPr>
          <p:cNvSpPr txBox="1"/>
          <p:nvPr/>
        </p:nvSpPr>
        <p:spPr>
          <a:xfrm>
            <a:off x="165100" y="7250440"/>
            <a:ext cx="449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Työpohjan on laatinut Kolmas Persoona Oy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7" y="0"/>
            <a:ext cx="10691601" cy="7559721"/>
          </a:xfrm>
          <a:custGeom>
            <a:avLst/>
            <a:gdLst/>
            <a:ahLst/>
            <a:cxnLst/>
            <a:rect l="l" t="t" r="r" b="b"/>
            <a:pathLst>
              <a:path w="10691601" h="7559721">
                <a:moveTo>
                  <a:pt x="0" y="0"/>
                </a:moveTo>
                <a:lnTo>
                  <a:pt x="10691601" y="0"/>
                </a:lnTo>
                <a:lnTo>
                  <a:pt x="10691601" y="7559721"/>
                </a:lnTo>
                <a:lnTo>
                  <a:pt x="0" y="75597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 noProof="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E2228EB-7564-AA12-26D1-375156D5F020}"/>
              </a:ext>
            </a:extLst>
          </p:cNvPr>
          <p:cNvSpPr txBox="1"/>
          <p:nvPr/>
        </p:nvSpPr>
        <p:spPr>
          <a:xfrm>
            <a:off x="165100" y="7283450"/>
            <a:ext cx="449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Työpohjan on laatinut Kolmas Persoona Oy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CCE39EAEAC2D645B3AE6CCB0FF5F927" ma:contentTypeVersion="14" ma:contentTypeDescription="Luo uusi asiakirja." ma:contentTypeScope="" ma:versionID="def37efe0d813ada1cbf1614aa5b1c3d">
  <xsd:schema xmlns:xsd="http://www.w3.org/2001/XMLSchema" xmlns:xs="http://www.w3.org/2001/XMLSchema" xmlns:p="http://schemas.microsoft.com/office/2006/metadata/properties" xmlns:ns2="e3fff4ad-7a5f-485f-ae8d-b38c9560e175" xmlns:ns3="16fa2904-f9fc-48c8-8ba0-ef67c7719bb4" targetNamespace="http://schemas.microsoft.com/office/2006/metadata/properties" ma:root="true" ma:fieldsID="5c2c35af394b949ba9e1ac219227a90a" ns2:_="" ns3:_="">
    <xsd:import namespace="e3fff4ad-7a5f-485f-ae8d-b38c9560e175"/>
    <xsd:import namespace="16fa2904-f9fc-48c8-8ba0-ef67c7719b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ff4ad-7a5f-485f-ae8d-b38c9560e1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Kuvien tunnisteet" ma:readOnly="false" ma:fieldId="{5cf76f15-5ced-4ddc-b409-7134ff3c332f}" ma:taxonomyMulti="true" ma:sspId="ca21971b-e04b-4e31-9f45-cf2f6b61fc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a2904-f9fc-48c8-8ba0-ef67c7719bb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6d39553-6b84-4474-8ab1-8d704288a4e1}" ma:internalName="TaxCatchAll" ma:showField="CatchAllData" ma:web="16fa2904-f9fc-48c8-8ba0-ef67c7719b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fff4ad-7a5f-485f-ae8d-b38c9560e175">
      <Terms xmlns="http://schemas.microsoft.com/office/infopath/2007/PartnerControls"/>
    </lcf76f155ced4ddcb4097134ff3c332f>
    <TaxCatchAll xmlns="16fa2904-f9fc-48c8-8ba0-ef67c7719bb4" xsi:nil="true"/>
  </documentManagement>
</p:properties>
</file>

<file path=customXml/itemProps1.xml><?xml version="1.0" encoding="utf-8"?>
<ds:datastoreItem xmlns:ds="http://schemas.openxmlformats.org/officeDocument/2006/customXml" ds:itemID="{D88B3405-3D06-4896-94D6-EBE8278AF8C5}"/>
</file>

<file path=customXml/itemProps2.xml><?xml version="1.0" encoding="utf-8"?>
<ds:datastoreItem xmlns:ds="http://schemas.openxmlformats.org/officeDocument/2006/customXml" ds:itemID="{2070A590-B0FA-4D03-9372-AFE0A6B71DBC}"/>
</file>

<file path=customXml/itemProps3.xml><?xml version="1.0" encoding="utf-8"?>
<ds:datastoreItem xmlns:ds="http://schemas.openxmlformats.org/officeDocument/2006/customXml" ds:itemID="{B60DE6D9-E51E-4447-A976-61DA0B3C0DA5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328</Words>
  <Application>Microsoft Macintosh PowerPoint</Application>
  <PresentationFormat>Mukautettu</PresentationFormat>
  <Paragraphs>53</Paragraphs>
  <Slides>4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Calibri</vt:lpstr>
      <vt:lpstr>Aptos</vt:lpstr>
      <vt:lpstr>Arial</vt:lpstr>
      <vt:lpstr>Office Theme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Kopio mallista Nimetön (A4 (vaakasuuntainen))</dc:title>
  <dc:creator>Noora Aakko</dc:creator>
  <cp:lastModifiedBy>Outi Nokkonen</cp:lastModifiedBy>
  <cp:revision>3</cp:revision>
  <dcterms:created xsi:type="dcterms:W3CDTF">2006-08-16T00:00:00Z</dcterms:created>
  <dcterms:modified xsi:type="dcterms:W3CDTF">2025-12-12T08:44:46Z</dcterms:modified>
  <dc:identifier>DAG7MgYq5JI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0x010100ECCE39EAEAC2D645B3AE6CCB0FF5F927</vt:lpwstr>
  </property>
</Properties>
</file>