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7" r:id="rId6"/>
    <p:sldId id="262" r:id="rId7"/>
    <p:sldId id="258" r:id="rId8"/>
    <p:sldId id="259" r:id="rId9"/>
    <p:sldId id="260" r:id="rId10"/>
    <p:sldId id="26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93" r:id="rId37"/>
    <p:sldId id="295" r:id="rId38"/>
    <p:sldId id="294" r:id="rId39"/>
  </p:sldIdLst>
  <p:sldSz cx="18288000" cy="10287000"/>
  <p:notesSz cx="6858000" cy="9144000"/>
  <p:embeddedFontLst>
    <p:embeddedFont>
      <p:font typeface="Arial Bold" panose="020B0604020202020204" charset="0"/>
      <p:regular r:id="rId41"/>
      <p:bold r:id="rId42"/>
    </p:embeddedFont>
    <p:embeddedFont>
      <p:font typeface="Arial Italics" panose="020B0604020202020204" charset="0"/>
      <p:regular r:id="rId43"/>
      <p:italic r:id="rId44"/>
    </p:embeddedFont>
    <p:embeddedFont>
      <p:font typeface="Source Sans Pro" panose="020B0503030403020204" pitchFamily="34" charset="0"/>
      <p:regular r:id="rId45"/>
      <p:bold r:id="rId46"/>
      <p:italic r:id="rId47"/>
      <p:boldItalic r:id="rId48"/>
    </p:embeddedFont>
    <p:embeddedFont>
      <p:font typeface="Source Sans Pro Bold Italics"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E77C37-5345-4D94-AAC4-43B60991BDEC}" v="36" dt="2025-12-15T11:04:51.35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20" autoAdjust="0"/>
    <p:restoredTop sz="97007" autoAdjust="0"/>
  </p:normalViewPr>
  <p:slideViewPr>
    <p:cSldViewPr>
      <p:cViewPr varScale="1">
        <p:scale>
          <a:sx n="101" d="100"/>
          <a:sy n="101" d="100"/>
        </p:scale>
        <p:origin x="906"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tia Katariina" userId="dae5aa41-a6bd-45f7-bfde-41408df2c2ea" providerId="ADAL" clId="{040C6976-EC7A-4F1B-B152-565A81B13FA4}"/>
    <pc:docChg chg="undo custSel addSld delSld modSld sldOrd">
      <pc:chgData name="Ratia Katariina" userId="dae5aa41-a6bd-45f7-bfde-41408df2c2ea" providerId="ADAL" clId="{040C6976-EC7A-4F1B-B152-565A81B13FA4}" dt="2025-12-12T10:42:19.727" v="621" actId="113"/>
      <pc:docMkLst>
        <pc:docMk/>
      </pc:docMkLst>
      <pc:sldChg chg="modSp mod">
        <pc:chgData name="Ratia Katariina" userId="dae5aa41-a6bd-45f7-bfde-41408df2c2ea" providerId="ADAL" clId="{040C6976-EC7A-4F1B-B152-565A81B13FA4}" dt="2025-12-12T10:18:57.865" v="30" actId="14100"/>
        <pc:sldMkLst>
          <pc:docMk/>
          <pc:sldMk cId="0" sldId="256"/>
        </pc:sldMkLst>
        <pc:spChg chg="mod">
          <ac:chgData name="Ratia Katariina" userId="dae5aa41-a6bd-45f7-bfde-41408df2c2ea" providerId="ADAL" clId="{040C6976-EC7A-4F1B-B152-565A81B13FA4}" dt="2025-12-12T10:18:57.865" v="30" actId="14100"/>
          <ac:spMkLst>
            <pc:docMk/>
            <pc:sldMk cId="0" sldId="256"/>
            <ac:spMk id="9" creationId="{00000000-0000-0000-0000-000000000000}"/>
          </ac:spMkLst>
        </pc:spChg>
      </pc:sldChg>
      <pc:sldChg chg="addSp delSp modSp mod">
        <pc:chgData name="Ratia Katariina" userId="dae5aa41-a6bd-45f7-bfde-41408df2c2ea" providerId="ADAL" clId="{040C6976-EC7A-4F1B-B152-565A81B13FA4}" dt="2025-12-12T10:24:17.098" v="300" actId="478"/>
        <pc:sldMkLst>
          <pc:docMk/>
          <pc:sldMk cId="0" sldId="257"/>
        </pc:sldMkLst>
        <pc:spChg chg="mod">
          <ac:chgData name="Ratia Katariina" userId="dae5aa41-a6bd-45f7-bfde-41408df2c2ea" providerId="ADAL" clId="{040C6976-EC7A-4F1B-B152-565A81B13FA4}" dt="2025-12-12T10:23:38.259" v="293" actId="14100"/>
          <ac:spMkLst>
            <pc:docMk/>
            <pc:sldMk cId="0" sldId="257"/>
            <ac:spMk id="7" creationId="{00000000-0000-0000-0000-000000000000}"/>
          </ac:spMkLst>
        </pc:spChg>
        <pc:spChg chg="mod">
          <ac:chgData name="Ratia Katariina" userId="dae5aa41-a6bd-45f7-bfde-41408df2c2ea" providerId="ADAL" clId="{040C6976-EC7A-4F1B-B152-565A81B13FA4}" dt="2025-12-12T10:23:43.946" v="295" actId="1076"/>
          <ac:spMkLst>
            <pc:docMk/>
            <pc:sldMk cId="0" sldId="257"/>
            <ac:spMk id="8" creationId="{00000000-0000-0000-0000-000000000000}"/>
          </ac:spMkLst>
        </pc:spChg>
        <pc:spChg chg="add mod">
          <ac:chgData name="Ratia Katariina" userId="dae5aa41-a6bd-45f7-bfde-41408df2c2ea" providerId="ADAL" clId="{040C6976-EC7A-4F1B-B152-565A81B13FA4}" dt="2025-12-12T10:23:58.212" v="299" actId="20577"/>
          <ac:spMkLst>
            <pc:docMk/>
            <pc:sldMk cId="0" sldId="257"/>
            <ac:spMk id="10" creationId="{3FA31C8E-4D3D-6555-FC89-72DEF35F148C}"/>
          </ac:spMkLst>
        </pc:spChg>
      </pc:sldChg>
      <pc:sldChg chg="modSp mod">
        <pc:chgData name="Ratia Katariina" userId="dae5aa41-a6bd-45f7-bfde-41408df2c2ea" providerId="ADAL" clId="{040C6976-EC7A-4F1B-B152-565A81B13FA4}" dt="2025-12-12T10:26:38.561" v="348" actId="1076"/>
        <pc:sldMkLst>
          <pc:docMk/>
          <pc:sldMk cId="0" sldId="261"/>
        </pc:sldMkLst>
        <pc:spChg chg="mod">
          <ac:chgData name="Ratia Katariina" userId="dae5aa41-a6bd-45f7-bfde-41408df2c2ea" providerId="ADAL" clId="{040C6976-EC7A-4F1B-B152-565A81B13FA4}" dt="2025-12-12T10:26:34.761" v="347" actId="1076"/>
          <ac:spMkLst>
            <pc:docMk/>
            <pc:sldMk cId="0" sldId="261"/>
            <ac:spMk id="2" creationId="{00000000-0000-0000-0000-000000000000}"/>
          </ac:spMkLst>
        </pc:spChg>
        <pc:spChg chg="mod">
          <ac:chgData name="Ratia Katariina" userId="dae5aa41-a6bd-45f7-bfde-41408df2c2ea" providerId="ADAL" clId="{040C6976-EC7A-4F1B-B152-565A81B13FA4}" dt="2025-12-12T10:26:38.561" v="348" actId="1076"/>
          <ac:spMkLst>
            <pc:docMk/>
            <pc:sldMk cId="0" sldId="261"/>
            <ac:spMk id="3" creationId="{00000000-0000-0000-0000-000000000000}"/>
          </ac:spMkLst>
        </pc:spChg>
      </pc:sldChg>
      <pc:sldChg chg="modSp mod ord">
        <pc:chgData name="Ratia Katariina" userId="dae5aa41-a6bd-45f7-bfde-41408df2c2ea" providerId="ADAL" clId="{040C6976-EC7A-4F1B-B152-565A81B13FA4}" dt="2025-12-12T10:42:19.727" v="621" actId="113"/>
        <pc:sldMkLst>
          <pc:docMk/>
          <pc:sldMk cId="0" sldId="262"/>
        </pc:sldMkLst>
        <pc:spChg chg="mod">
          <ac:chgData name="Ratia Katariina" userId="dae5aa41-a6bd-45f7-bfde-41408df2c2ea" providerId="ADAL" clId="{040C6976-EC7A-4F1B-B152-565A81B13FA4}" dt="2025-12-12T10:42:19.727" v="621" actId="113"/>
          <ac:spMkLst>
            <pc:docMk/>
            <pc:sldMk cId="0" sldId="262"/>
            <ac:spMk id="8" creationId="{00000000-0000-0000-0000-000000000000}"/>
          </ac:spMkLst>
        </pc:spChg>
        <pc:grpChg chg="mod">
          <ac:chgData name="Ratia Katariina" userId="dae5aa41-a6bd-45f7-bfde-41408df2c2ea" providerId="ADAL" clId="{040C6976-EC7A-4F1B-B152-565A81B13FA4}" dt="2025-12-12T10:41:50.648" v="616" actId="1076"/>
          <ac:grpSpMkLst>
            <pc:docMk/>
            <pc:sldMk cId="0" sldId="262"/>
            <ac:grpSpMk id="9" creationId="{9441A05E-DD6D-3A86-2985-FC33DD86C4F4}"/>
          </ac:grpSpMkLst>
        </pc:grpChg>
      </pc:sldChg>
      <pc:sldChg chg="modSp mod">
        <pc:chgData name="Ratia Katariina" userId="dae5aa41-a6bd-45f7-bfde-41408df2c2ea" providerId="ADAL" clId="{040C6976-EC7A-4F1B-B152-565A81B13FA4}" dt="2025-12-12T10:35:30.466" v="490" actId="1076"/>
        <pc:sldMkLst>
          <pc:docMk/>
          <pc:sldMk cId="0" sldId="263"/>
        </pc:sldMkLst>
        <pc:spChg chg="mod">
          <ac:chgData name="Ratia Katariina" userId="dae5aa41-a6bd-45f7-bfde-41408df2c2ea" providerId="ADAL" clId="{040C6976-EC7A-4F1B-B152-565A81B13FA4}" dt="2025-12-12T10:35:30.466" v="490" actId="1076"/>
          <ac:spMkLst>
            <pc:docMk/>
            <pc:sldMk cId="0" sldId="263"/>
            <ac:spMk id="6" creationId="{00000000-0000-0000-0000-000000000000}"/>
          </ac:spMkLst>
        </pc:spChg>
        <pc:spChg chg="mod">
          <ac:chgData name="Ratia Katariina" userId="dae5aa41-a6bd-45f7-bfde-41408df2c2ea" providerId="ADAL" clId="{040C6976-EC7A-4F1B-B152-565A81B13FA4}" dt="2025-12-12T10:35:27.923" v="489" actId="1076"/>
          <ac:spMkLst>
            <pc:docMk/>
            <pc:sldMk cId="0" sldId="263"/>
            <ac:spMk id="7" creationId="{00000000-0000-0000-0000-000000000000}"/>
          </ac:spMkLst>
        </pc:spChg>
        <pc:spChg chg="mod">
          <ac:chgData name="Ratia Katariina" userId="dae5aa41-a6bd-45f7-bfde-41408df2c2ea" providerId="ADAL" clId="{040C6976-EC7A-4F1B-B152-565A81B13FA4}" dt="2025-12-12T10:27:18.838" v="363" actId="20577"/>
          <ac:spMkLst>
            <pc:docMk/>
            <pc:sldMk cId="0" sldId="263"/>
            <ac:spMk id="10" creationId="{4EFAE167-8646-0F5D-4DB7-E4E0DBA8382B}"/>
          </ac:spMkLst>
        </pc:spChg>
        <pc:grpChg chg="mod">
          <ac:chgData name="Ratia Katariina" userId="dae5aa41-a6bd-45f7-bfde-41408df2c2ea" providerId="ADAL" clId="{040C6976-EC7A-4F1B-B152-565A81B13FA4}" dt="2025-12-12T10:29:08.336" v="397" actId="14100"/>
          <ac:grpSpMkLst>
            <pc:docMk/>
            <pc:sldMk cId="0" sldId="263"/>
            <ac:grpSpMk id="8" creationId="{5778E8AC-E35B-4549-0EF7-CC7769BE1476}"/>
          </ac:grpSpMkLst>
        </pc:grpChg>
      </pc:sldChg>
      <pc:sldChg chg="modSp mod">
        <pc:chgData name="Ratia Katariina" userId="dae5aa41-a6bd-45f7-bfde-41408df2c2ea" providerId="ADAL" clId="{040C6976-EC7A-4F1B-B152-565A81B13FA4}" dt="2025-12-12T10:30:34.119" v="400" actId="1076"/>
        <pc:sldMkLst>
          <pc:docMk/>
          <pc:sldMk cId="0" sldId="293"/>
        </pc:sldMkLst>
        <pc:spChg chg="mod">
          <ac:chgData name="Ratia Katariina" userId="dae5aa41-a6bd-45f7-bfde-41408df2c2ea" providerId="ADAL" clId="{040C6976-EC7A-4F1B-B152-565A81B13FA4}" dt="2025-12-12T10:30:34.119" v="400" actId="1076"/>
          <ac:spMkLst>
            <pc:docMk/>
            <pc:sldMk cId="0" sldId="293"/>
            <ac:spMk id="6" creationId="{00000000-0000-0000-0000-000000000000}"/>
          </ac:spMkLst>
        </pc:spChg>
        <pc:spChg chg="mod">
          <ac:chgData name="Ratia Katariina" userId="dae5aa41-a6bd-45f7-bfde-41408df2c2ea" providerId="ADAL" clId="{040C6976-EC7A-4F1B-B152-565A81B13FA4}" dt="2025-12-12T10:30:23.728" v="398" actId="14100"/>
          <ac:spMkLst>
            <pc:docMk/>
            <pc:sldMk cId="0" sldId="293"/>
            <ac:spMk id="7" creationId="{00000000-0000-0000-0000-000000000000}"/>
          </ac:spMkLst>
        </pc:spChg>
      </pc:sldChg>
      <pc:sldChg chg="modSp mod">
        <pc:chgData name="Ratia Katariina" userId="dae5aa41-a6bd-45f7-bfde-41408df2c2ea" providerId="ADAL" clId="{040C6976-EC7A-4F1B-B152-565A81B13FA4}" dt="2025-12-12T10:33:42.798" v="488" actId="20577"/>
        <pc:sldMkLst>
          <pc:docMk/>
          <pc:sldMk cId="0" sldId="294"/>
        </pc:sldMkLst>
        <pc:spChg chg="mod">
          <ac:chgData name="Ratia Katariina" userId="dae5aa41-a6bd-45f7-bfde-41408df2c2ea" providerId="ADAL" clId="{040C6976-EC7A-4F1B-B152-565A81B13FA4}" dt="2025-12-12T10:31:14.682" v="406" actId="14100"/>
          <ac:spMkLst>
            <pc:docMk/>
            <pc:sldMk cId="0" sldId="294"/>
            <ac:spMk id="2" creationId="{00000000-0000-0000-0000-000000000000}"/>
          </ac:spMkLst>
        </pc:spChg>
        <pc:spChg chg="mod">
          <ac:chgData name="Ratia Katariina" userId="dae5aa41-a6bd-45f7-bfde-41408df2c2ea" providerId="ADAL" clId="{040C6976-EC7A-4F1B-B152-565A81B13FA4}" dt="2025-12-12T10:33:42.798" v="488" actId="20577"/>
          <ac:spMkLst>
            <pc:docMk/>
            <pc:sldMk cId="0" sldId="294"/>
            <ac:spMk id="3" creationId="{00000000-0000-0000-0000-000000000000}"/>
          </ac:spMkLst>
        </pc:spChg>
      </pc:sldChg>
      <pc:sldChg chg="add del">
        <pc:chgData name="Ratia Katariina" userId="dae5aa41-a6bd-45f7-bfde-41408df2c2ea" providerId="ADAL" clId="{040C6976-EC7A-4F1B-B152-565A81B13FA4}" dt="2025-12-12T10:25:58.838" v="317" actId="47"/>
        <pc:sldMkLst>
          <pc:docMk/>
          <pc:sldMk cId="3570188101" sldId="295"/>
        </pc:sldMkLst>
      </pc:sldChg>
      <pc:sldChg chg="add del">
        <pc:chgData name="Ratia Katariina" userId="dae5aa41-a6bd-45f7-bfde-41408df2c2ea" providerId="ADAL" clId="{040C6976-EC7A-4F1B-B152-565A81B13FA4}" dt="2025-12-12T10:31:27.674" v="408" actId="47"/>
        <pc:sldMkLst>
          <pc:docMk/>
          <pc:sldMk cId="2964753399" sldId="1468"/>
        </pc:sldMkLst>
      </pc:sldChg>
    </pc:docChg>
  </pc:docChgLst>
  <pc:docChgLst>
    <pc:chgData name="Ruusukallio Pihla" userId="bcc2342a-f970-4182-b978-7b6c4bacf168" providerId="ADAL" clId="{D19A9E50-4225-46EA-93C0-BF8D3A2C9A94}"/>
    <pc:docChg chg="undo custSel addSld modSld">
      <pc:chgData name="Ruusukallio Pihla" userId="bcc2342a-f970-4182-b978-7b6c4bacf168" providerId="ADAL" clId="{D19A9E50-4225-46EA-93C0-BF8D3A2C9A94}" dt="2025-12-15T11:05:24.096" v="803" actId="20577"/>
      <pc:docMkLst>
        <pc:docMk/>
      </pc:docMkLst>
      <pc:sldChg chg="modSp mod">
        <pc:chgData name="Ruusukallio Pihla" userId="bcc2342a-f970-4182-b978-7b6c4bacf168" providerId="ADAL" clId="{D19A9E50-4225-46EA-93C0-BF8D3A2C9A94}" dt="2025-12-12T12:53:32.411" v="636" actId="20577"/>
        <pc:sldMkLst>
          <pc:docMk/>
          <pc:sldMk cId="0" sldId="256"/>
        </pc:sldMkLst>
        <pc:spChg chg="mod">
          <ac:chgData name="Ruusukallio Pihla" userId="bcc2342a-f970-4182-b978-7b6c4bacf168" providerId="ADAL" clId="{D19A9E50-4225-46EA-93C0-BF8D3A2C9A94}" dt="2025-12-12T12:53:32.411" v="636" actId="20577"/>
          <ac:spMkLst>
            <pc:docMk/>
            <pc:sldMk cId="0" sldId="256"/>
            <ac:spMk id="11" creationId="{00000000-0000-0000-0000-000000000000}"/>
          </ac:spMkLst>
        </pc:spChg>
      </pc:sldChg>
      <pc:sldChg chg="modSp mod">
        <pc:chgData name="Ruusukallio Pihla" userId="bcc2342a-f970-4182-b978-7b6c4bacf168" providerId="ADAL" clId="{D19A9E50-4225-46EA-93C0-BF8D3A2C9A94}" dt="2025-12-12T12:42:04.053" v="128" actId="14100"/>
        <pc:sldMkLst>
          <pc:docMk/>
          <pc:sldMk cId="0" sldId="261"/>
        </pc:sldMkLst>
        <pc:spChg chg="mod">
          <ac:chgData name="Ruusukallio Pihla" userId="bcc2342a-f970-4182-b978-7b6c4bacf168" providerId="ADAL" clId="{D19A9E50-4225-46EA-93C0-BF8D3A2C9A94}" dt="2025-12-12T12:42:04.053" v="128" actId="14100"/>
          <ac:spMkLst>
            <pc:docMk/>
            <pc:sldMk cId="0" sldId="261"/>
            <ac:spMk id="2" creationId="{00000000-0000-0000-0000-000000000000}"/>
          </ac:spMkLst>
        </pc:spChg>
        <pc:spChg chg="mod">
          <ac:chgData name="Ruusukallio Pihla" userId="bcc2342a-f970-4182-b978-7b6c4bacf168" providerId="ADAL" clId="{D19A9E50-4225-46EA-93C0-BF8D3A2C9A94}" dt="2025-12-12T12:41:58.204" v="127" actId="20577"/>
          <ac:spMkLst>
            <pc:docMk/>
            <pc:sldMk cId="0" sldId="261"/>
            <ac:spMk id="3" creationId="{00000000-0000-0000-0000-000000000000}"/>
          </ac:spMkLst>
        </pc:spChg>
      </pc:sldChg>
      <pc:sldChg chg="modSp mod">
        <pc:chgData name="Ruusukallio Pihla" userId="bcc2342a-f970-4182-b978-7b6c4bacf168" providerId="ADAL" clId="{D19A9E50-4225-46EA-93C0-BF8D3A2C9A94}" dt="2025-12-12T12:54:36.578" v="733" actId="1076"/>
        <pc:sldMkLst>
          <pc:docMk/>
          <pc:sldMk cId="0" sldId="262"/>
        </pc:sldMkLst>
        <pc:spChg chg="mod">
          <ac:chgData name="Ruusukallio Pihla" userId="bcc2342a-f970-4182-b978-7b6c4bacf168" providerId="ADAL" clId="{D19A9E50-4225-46EA-93C0-BF8D3A2C9A94}" dt="2025-12-12T12:54:36.578" v="733" actId="1076"/>
          <ac:spMkLst>
            <pc:docMk/>
            <pc:sldMk cId="0" sldId="262"/>
            <ac:spMk id="8" creationId="{00000000-0000-0000-0000-000000000000}"/>
          </ac:spMkLst>
        </pc:spChg>
        <pc:spChg chg="mod">
          <ac:chgData name="Ruusukallio Pihla" userId="bcc2342a-f970-4182-b978-7b6c4bacf168" providerId="ADAL" clId="{D19A9E50-4225-46EA-93C0-BF8D3A2C9A94}" dt="2025-12-12T12:41:19.057" v="122" actId="20577"/>
          <ac:spMkLst>
            <pc:docMk/>
            <pc:sldMk cId="0" sldId="262"/>
            <ac:spMk id="11" creationId="{061BA94F-C175-D777-8C70-B147E5CCBC47}"/>
          </ac:spMkLst>
        </pc:spChg>
      </pc:sldChg>
      <pc:sldChg chg="modSp mod">
        <pc:chgData name="Ruusukallio Pihla" userId="bcc2342a-f970-4182-b978-7b6c4bacf168" providerId="ADAL" clId="{D19A9E50-4225-46EA-93C0-BF8D3A2C9A94}" dt="2025-12-12T12:53:03.873" v="618" actId="20577"/>
        <pc:sldMkLst>
          <pc:docMk/>
          <pc:sldMk cId="0" sldId="294"/>
        </pc:sldMkLst>
        <pc:spChg chg="mod">
          <ac:chgData name="Ruusukallio Pihla" userId="bcc2342a-f970-4182-b978-7b6c4bacf168" providerId="ADAL" clId="{D19A9E50-4225-46EA-93C0-BF8D3A2C9A94}" dt="2025-12-12T12:53:03.873" v="618" actId="20577"/>
          <ac:spMkLst>
            <pc:docMk/>
            <pc:sldMk cId="0" sldId="294"/>
            <ac:spMk id="3" creationId="{00000000-0000-0000-0000-000000000000}"/>
          </ac:spMkLst>
        </pc:spChg>
      </pc:sldChg>
      <pc:sldChg chg="addSp delSp modSp add mod">
        <pc:chgData name="Ruusukallio Pihla" userId="bcc2342a-f970-4182-b978-7b6c4bacf168" providerId="ADAL" clId="{D19A9E50-4225-46EA-93C0-BF8D3A2C9A94}" dt="2025-12-15T11:05:24.096" v="803" actId="20577"/>
        <pc:sldMkLst>
          <pc:docMk/>
          <pc:sldMk cId="1527666507" sldId="295"/>
        </pc:sldMkLst>
        <pc:spChg chg="mod">
          <ac:chgData name="Ruusukallio Pihla" userId="bcc2342a-f970-4182-b978-7b6c4bacf168" providerId="ADAL" clId="{D19A9E50-4225-46EA-93C0-BF8D3A2C9A94}" dt="2025-12-12T12:51:55.962" v="532" actId="1076"/>
          <ac:spMkLst>
            <pc:docMk/>
            <pc:sldMk cId="1527666507" sldId="295"/>
            <ac:spMk id="5" creationId="{EF26A107-B8D4-AEFC-1596-0172273DA2DB}"/>
          </ac:spMkLst>
        </pc:spChg>
        <pc:spChg chg="mod">
          <ac:chgData name="Ruusukallio Pihla" userId="bcc2342a-f970-4182-b978-7b6c4bacf168" providerId="ADAL" clId="{D19A9E50-4225-46EA-93C0-BF8D3A2C9A94}" dt="2025-12-12T12:44:53.115" v="179" actId="20577"/>
          <ac:spMkLst>
            <pc:docMk/>
            <pc:sldMk cId="1527666507" sldId="295"/>
            <ac:spMk id="6" creationId="{4BC94657-F813-1817-5757-7B7C7CF84656}"/>
          </ac:spMkLst>
        </pc:spChg>
        <pc:spChg chg="add">
          <ac:chgData name="Ruusukallio Pihla" userId="bcc2342a-f970-4182-b978-7b6c4bacf168" providerId="ADAL" clId="{D19A9E50-4225-46EA-93C0-BF8D3A2C9A94}" dt="2025-12-15T11:04:14.075" v="735"/>
          <ac:spMkLst>
            <pc:docMk/>
            <pc:sldMk cId="1527666507" sldId="295"/>
            <ac:spMk id="7" creationId="{9855E052-7BE9-FFD9-EBED-55470A146A31}"/>
          </ac:spMkLst>
        </pc:spChg>
        <pc:spChg chg="add mod">
          <ac:chgData name="Ruusukallio Pihla" userId="bcc2342a-f970-4182-b978-7b6c4bacf168" providerId="ADAL" clId="{D19A9E50-4225-46EA-93C0-BF8D3A2C9A94}" dt="2025-12-15T11:04:24.642" v="737"/>
          <ac:spMkLst>
            <pc:docMk/>
            <pc:sldMk cId="1527666507" sldId="295"/>
            <ac:spMk id="8" creationId="{84C9E2BA-A5FE-1D12-02D4-068D392CE6A9}"/>
          </ac:spMkLst>
        </pc:spChg>
        <pc:spChg chg="add mod">
          <ac:chgData name="Ruusukallio Pihla" userId="bcc2342a-f970-4182-b978-7b6c4bacf168" providerId="ADAL" clId="{D19A9E50-4225-46EA-93C0-BF8D3A2C9A94}" dt="2025-12-12T12:52:02.509" v="537" actId="404"/>
          <ac:spMkLst>
            <pc:docMk/>
            <pc:sldMk cId="1527666507" sldId="295"/>
            <ac:spMk id="9" creationId="{A8389CAD-3EDA-AF8D-284F-BB289BA3D94C}"/>
          </ac:spMkLst>
        </pc:spChg>
        <pc:spChg chg="add">
          <ac:chgData name="Ruusukallio Pihla" userId="bcc2342a-f970-4182-b978-7b6c4bacf168" providerId="ADAL" clId="{D19A9E50-4225-46EA-93C0-BF8D3A2C9A94}" dt="2025-12-15T11:04:37.168" v="738"/>
          <ac:spMkLst>
            <pc:docMk/>
            <pc:sldMk cId="1527666507" sldId="295"/>
            <ac:spMk id="11" creationId="{294D2A0D-6ED3-F448-56C3-0660D3089BAC}"/>
          </ac:spMkLst>
        </pc:spChg>
        <pc:spChg chg="add mod">
          <ac:chgData name="Ruusukallio Pihla" userId="bcc2342a-f970-4182-b978-7b6c4bacf168" providerId="ADAL" clId="{D19A9E50-4225-46EA-93C0-BF8D3A2C9A94}" dt="2025-12-15T11:05:08.683" v="767" actId="20577"/>
          <ac:spMkLst>
            <pc:docMk/>
            <pc:sldMk cId="1527666507" sldId="295"/>
            <ac:spMk id="12" creationId="{EE1526B0-EC17-C760-17A6-1088EA24D3D8}"/>
          </ac:spMkLst>
        </pc:spChg>
        <pc:spChg chg="add mod">
          <ac:chgData name="Ruusukallio Pihla" userId="bcc2342a-f970-4182-b978-7b6c4bacf168" providerId="ADAL" clId="{D19A9E50-4225-46EA-93C0-BF8D3A2C9A94}" dt="2025-12-15T11:05:24.096" v="803" actId="20577"/>
          <ac:spMkLst>
            <pc:docMk/>
            <pc:sldMk cId="1527666507" sldId="295"/>
            <ac:spMk id="13" creationId="{1042AF85-5BDE-5728-68EE-5587E77447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4DA76-9527-0244-B5AC-7D2760D72E7D}" type="datetimeFigureOut">
              <a:rPr lang="fi-FI" smtClean="0"/>
              <a:t>15.12.2025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E6B09-0CC6-CB4D-9948-ABC26432063C}" type="slidenum">
              <a:rPr lang="fi-FI" smtClean="0"/>
              <a:t>‹#›</a:t>
            </a:fld>
            <a:endParaRPr lang="fi-FI"/>
          </a:p>
        </p:txBody>
      </p:sp>
    </p:spTree>
    <p:extLst>
      <p:ext uri="{BB962C8B-B14F-4D97-AF65-F5344CB8AC3E}">
        <p14:creationId xmlns:p14="http://schemas.microsoft.com/office/powerpoint/2010/main" val="11364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C4E6B09-0CC6-CB4D-9948-ABC26432063C}" type="slidenum">
              <a:rPr lang="fi-FI" smtClean="0"/>
              <a:t>8</a:t>
            </a:fld>
            <a:endParaRPr lang="fi-FI"/>
          </a:p>
        </p:txBody>
      </p:sp>
    </p:spTree>
    <p:extLst>
      <p:ext uri="{BB962C8B-B14F-4D97-AF65-F5344CB8AC3E}">
        <p14:creationId xmlns:p14="http://schemas.microsoft.com/office/powerpoint/2010/main" val="287406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5">
            <a:extLst>
              <a:ext uri="{FF2B5EF4-FFF2-40B4-BE49-F238E27FC236}">
                <a16:creationId xmlns:a16="http://schemas.microsoft.com/office/drawing/2014/main" id="{E335FF4A-9D2F-DEDC-2442-9F1DEEBC4D86}"/>
              </a:ext>
            </a:extLst>
          </p:cNvPr>
          <p:cNvSpPr txBox="1"/>
          <p:nvPr userDrawn="1"/>
        </p:nvSpPr>
        <p:spPr>
          <a:xfrm>
            <a:off x="4983495" y="9805377"/>
            <a:ext cx="10677122" cy="174308"/>
          </a:xfrm>
          <a:prstGeom prst="rect">
            <a:avLst/>
          </a:prstGeom>
        </p:spPr>
        <p:txBody>
          <a:bodyPr lIns="0" tIns="0" rIns="0" bIns="0" rtlCol="0" anchor="t">
            <a:spAutoFit/>
          </a:bodyPr>
          <a:lstStyle/>
          <a:p>
            <a:pPr algn="r">
              <a:lnSpc>
                <a:spcPts val="1327"/>
              </a:lnSpc>
            </a:pPr>
            <a:r>
              <a:rPr lang="en-US" sz="1125" b="1" spc="281" dirty="0">
                <a:solidFill>
                  <a:srgbClr val="1F1819"/>
                </a:solidFill>
                <a:latin typeface="Arial Bold"/>
                <a:ea typeface="Arial Bold"/>
                <a:cs typeface="Arial Bold"/>
                <a:sym typeface="Arial Bold"/>
              </a:rPr>
              <a:t>OSAKE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slide" Target="slide24.xml"/><Relationship Id="rId9" Type="http://schemas.openxmlformats.org/officeDocument/2006/relationships/slide" Target="slide25.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27.xml"/><Relationship Id="rId10" Type="http://schemas.openxmlformats.org/officeDocument/2006/relationships/image" Target="../media/image1.png"/><Relationship Id="rId4" Type="http://schemas.openxmlformats.org/officeDocument/2006/relationships/slide" Target="slide26.xml"/><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sv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svg"/><Relationship Id="rId7" Type="http://schemas.openxmlformats.org/officeDocument/2006/relationships/slide" Target="slide30.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png"/><Relationship Id="rId7" Type="http://schemas.openxmlformats.org/officeDocument/2006/relationships/slide" Target="slide3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ampereenseudunosake.fi/materiaalit/muut-materiaalit-tyon-tueksi/pedagogiset-jarjestelyt-ja-oppimisen-tuki/"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mailto:liisa.rahunen@edu.vesilahti.fi" TargetMode="External"/><Relationship Id="rId3" Type="http://schemas.openxmlformats.org/officeDocument/2006/relationships/image" Target="../media/image2.png"/><Relationship Id="rId7" Type="http://schemas.openxmlformats.org/officeDocument/2006/relationships/hyperlink" Target="mailto:Sohvi.kuorelahti@tampere.fi"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mailto:kristiina.marttila@lempaala.fi" TargetMode="External"/><Relationship Id="rId5" Type="http://schemas.openxmlformats.org/officeDocument/2006/relationships/hyperlink" Target="mailto:marjo.von.essen@lempaala.fi" TargetMode="External"/><Relationship Id="rId10" Type="http://schemas.openxmlformats.org/officeDocument/2006/relationships/hyperlink" Target="mailto:Satu.Sepanniitty-Valkama@ylojarvi.fi" TargetMode="External"/><Relationship Id="rId4" Type="http://schemas.openxmlformats.org/officeDocument/2006/relationships/hyperlink" Target="mailto:jaana.ronkainen-salminen@kangasala.fi" TargetMode="External"/><Relationship Id="rId9" Type="http://schemas.openxmlformats.org/officeDocument/2006/relationships/hyperlink" Target="mailto:tiia-pauliina.ahokangas@nokiankaupunki.fi"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tampereenseudunosake.fi/meista/yhteystiedot/" TargetMode="External"/><Relationship Id="rId2" Type="http://schemas.openxmlformats.org/officeDocument/2006/relationships/hyperlink" Target="https://www.tampereenseudunosake.fi/materiaalit/muut-materiaalit-tyon-tueksi/pedagogiset-jarjestelyt-ja-oppimisen-tuki/"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s://www.tampereenseudunosake.fi/materiaalit/muut-materiaalit-tyon-tueksi/pedagogiset-jarjestelyt-ja-oppimisen-tuk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F1DB"/>
        </a:solidFill>
        <a:effectLst/>
      </p:bgPr>
    </p:bg>
    <p:spTree>
      <p:nvGrpSpPr>
        <p:cNvPr id="1" name=""/>
        <p:cNvGrpSpPr/>
        <p:nvPr/>
      </p:nvGrpSpPr>
      <p:grpSpPr>
        <a:xfrm>
          <a:off x="0" y="0"/>
          <a:ext cx="0" cy="0"/>
          <a:chOff x="0" y="0"/>
          <a:chExt cx="0" cy="0"/>
        </a:xfrm>
      </p:grpSpPr>
      <p:grpSp>
        <p:nvGrpSpPr>
          <p:cNvPr id="7" name="Group 7">
            <a:extLst>
              <a:ext uri="{C183D7F6-B498-43B3-948B-1728B52AA6E4}">
                <adec:decorative xmlns:adec="http://schemas.microsoft.com/office/drawing/2017/decorative" val="1"/>
              </a:ext>
            </a:extLst>
          </p:cNvPr>
          <p:cNvGrpSpPr/>
          <p:nvPr/>
        </p:nvGrpSpPr>
        <p:grpSpPr>
          <a:xfrm>
            <a:off x="7006199" y="2113096"/>
            <a:ext cx="9678567" cy="6060809"/>
            <a:chOff x="0" y="0"/>
            <a:chExt cx="12904755" cy="8081078"/>
          </a:xfrm>
        </p:grpSpPr>
        <p:sp>
          <p:nvSpPr>
            <p:cNvPr id="8" name="AutoShape 8"/>
            <p:cNvSpPr/>
            <p:nvPr/>
          </p:nvSpPr>
          <p:spPr>
            <a:xfrm>
              <a:off x="0" y="0"/>
              <a:ext cx="12904755" cy="8081078"/>
            </a:xfrm>
            <a:prstGeom prst="rect">
              <a:avLst/>
            </a:prstGeom>
            <a:solidFill>
              <a:srgbClr val="FFFFFF"/>
            </a:solidFill>
            <a:ln cap="sq">
              <a:noFill/>
              <a:prstDash val="solid"/>
              <a:miter/>
            </a:ln>
          </p:spPr>
          <p:txBody>
            <a:bodyPr/>
            <a:lstStyle/>
            <a:p>
              <a:endParaRPr lang="fi-FI" noProof="0" dirty="0"/>
            </a:p>
          </p:txBody>
        </p:sp>
        <p:sp>
          <p:nvSpPr>
            <p:cNvPr id="9" name="TextBox 9"/>
            <p:cNvSpPr txBox="1"/>
            <p:nvPr/>
          </p:nvSpPr>
          <p:spPr>
            <a:xfrm>
              <a:off x="1485877" y="2225412"/>
              <a:ext cx="11118123" cy="3842761"/>
            </a:xfrm>
            <a:prstGeom prst="rect">
              <a:avLst/>
            </a:prstGeom>
          </p:spPr>
          <p:txBody>
            <a:bodyPr wrap="square" lIns="0" tIns="0" rIns="0" bIns="0" rtlCol="0" anchor="t">
              <a:spAutoFit/>
            </a:bodyPr>
            <a:lstStyle/>
            <a:p>
              <a:pPr algn="l">
                <a:lnSpc>
                  <a:spcPts val="7840"/>
                </a:lnSpc>
              </a:pPr>
              <a:r>
                <a:rPr lang="fi-FI" sz="4500" noProof="0" dirty="0">
                  <a:solidFill>
                    <a:srgbClr val="1F1819"/>
                  </a:solidFill>
                  <a:latin typeface="Arial"/>
                  <a:ea typeface="Arial"/>
                  <a:cs typeface="Arial"/>
                  <a:sym typeface="Arial"/>
                </a:rPr>
                <a:t>ESI- JA PERUSOPETUKSEN OPPIMISEN TUEN TYÖPAJAT 2025 </a:t>
              </a:r>
            </a:p>
          </p:txBody>
        </p:sp>
        <p:sp>
          <p:nvSpPr>
            <p:cNvPr id="10" name="TextBox 10"/>
            <p:cNvSpPr txBox="1"/>
            <p:nvPr/>
          </p:nvSpPr>
          <p:spPr>
            <a:xfrm>
              <a:off x="1485877" y="6576078"/>
              <a:ext cx="8870915" cy="428923"/>
            </a:xfrm>
            <a:prstGeom prst="rect">
              <a:avLst/>
            </a:prstGeom>
          </p:spPr>
          <p:txBody>
            <a:bodyPr lIns="0" tIns="0" rIns="0" bIns="0" rtlCol="0" anchor="t">
              <a:spAutoFit/>
            </a:bodyPr>
            <a:lstStyle/>
            <a:p>
              <a:pPr algn="l">
                <a:lnSpc>
                  <a:spcPts val="2515"/>
                </a:lnSpc>
              </a:pPr>
              <a:r>
                <a:rPr lang="fi-FI" sz="1863" spc="186" noProof="0" dirty="0">
                  <a:solidFill>
                    <a:srgbClr val="1F1819"/>
                  </a:solidFill>
                  <a:latin typeface="Arial"/>
                  <a:ea typeface="Arial"/>
                  <a:cs typeface="Arial"/>
                  <a:sym typeface="Arial"/>
                </a:rPr>
                <a:t>TAMPEREEN SEUDUN OSAKE </a:t>
              </a:r>
            </a:p>
          </p:txBody>
        </p:sp>
        <p:sp>
          <p:nvSpPr>
            <p:cNvPr id="11" name="TextBox 11"/>
            <p:cNvSpPr txBox="1"/>
            <p:nvPr/>
          </p:nvSpPr>
          <p:spPr>
            <a:xfrm>
              <a:off x="1485877" y="1011339"/>
              <a:ext cx="8870915" cy="485176"/>
            </a:xfrm>
            <a:prstGeom prst="rect">
              <a:avLst/>
            </a:prstGeom>
          </p:spPr>
          <p:txBody>
            <a:bodyPr lIns="0" tIns="0" rIns="0" bIns="0" rtlCol="0" anchor="t">
              <a:spAutoFit/>
            </a:bodyPr>
            <a:lstStyle/>
            <a:p>
              <a:pPr algn="l">
                <a:lnSpc>
                  <a:spcPts val="3149"/>
                </a:lnSpc>
              </a:pPr>
              <a:r>
                <a:rPr lang="fi-FI" sz="2250" b="1" spc="450" dirty="0">
                  <a:solidFill>
                    <a:srgbClr val="1F1819"/>
                  </a:solidFill>
                  <a:latin typeface="Arial Bold"/>
                  <a:ea typeface="Arial Bold"/>
                  <a:cs typeface="Arial Bold"/>
                  <a:sym typeface="Arial Bold"/>
                </a:rPr>
                <a:t>IDEAPAKKA </a:t>
              </a:r>
              <a:endParaRPr lang="fi-FI" sz="2250" b="1" spc="450" noProof="0" dirty="0">
                <a:solidFill>
                  <a:srgbClr val="1F1819"/>
                </a:solidFill>
                <a:latin typeface="Arial Bold"/>
                <a:ea typeface="Arial Bold"/>
                <a:cs typeface="Arial Bold"/>
                <a:sym typeface="Arial Bold"/>
              </a:endParaRPr>
            </a:p>
          </p:txBody>
        </p:sp>
      </p:grpSp>
      <p:pic>
        <p:nvPicPr>
          <p:cNvPr id="13" name="Kuva 12" descr="Kuva, joka sisältää kohteen Grafiikka, Fontti, graafinen suunnittelu, muotoilu&#10;&#10;Tekoälyllä luotu sisältö voi olla virheellistä.">
            <a:extLst>
              <a:ext uri="{FF2B5EF4-FFF2-40B4-BE49-F238E27FC236}">
                <a16:creationId xmlns:a16="http://schemas.microsoft.com/office/drawing/2014/main" id="{5BD9B911-23B5-A84C-4AD7-E9BDC6327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6931" y="9334500"/>
            <a:ext cx="2209800" cy="489192"/>
          </a:xfrm>
          <a:prstGeom prst="rect">
            <a:avLst/>
          </a:prstGeom>
        </p:spPr>
      </p:pic>
      <p:pic>
        <p:nvPicPr>
          <p:cNvPr id="15" name="Kuva 14" descr="Kuva, joka sisältää kohteen piha-, puu, pyörä, Polkupyörän kiekko&#10;&#10;Tekoälyllä luotu sisältö voi olla virheellistä.">
            <a:extLst>
              <a:ext uri="{FF2B5EF4-FFF2-40B4-BE49-F238E27FC236}">
                <a16:creationId xmlns:a16="http://schemas.microsoft.com/office/drawing/2014/main" id="{BA80540B-4B7A-D1B4-58C8-72FCF35796FF}"/>
              </a:ext>
            </a:extLst>
          </p:cNvPr>
          <p:cNvPicPr>
            <a:picLocks noChangeAspect="1"/>
          </p:cNvPicPr>
          <p:nvPr/>
        </p:nvPicPr>
        <p:blipFill>
          <a:blip r:embed="rId3">
            <a:alphaModFix amt="84000"/>
            <a:extLst>
              <a:ext uri="{28A0092B-C50C-407E-A947-70E740481C1C}">
                <a14:useLocalDpi xmlns:a14="http://schemas.microsoft.com/office/drawing/2010/main" val="0"/>
              </a:ext>
            </a:extLst>
          </a:blip>
          <a:srcRect l="32222" r="25803"/>
          <a:stretch>
            <a:fillRect/>
          </a:stretch>
        </p:blipFill>
        <p:spPr>
          <a:xfrm>
            <a:off x="-1" y="-621548"/>
            <a:ext cx="7006199" cy="11127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VINKKIPAKETIN JALKAUTUS</a:t>
              </a:r>
            </a:p>
          </p:txBody>
        </p:sp>
      </p:grpSp>
      <p:grpSp>
        <p:nvGrpSpPr>
          <p:cNvPr id="5" name="Group 5">
            <a:extLst>
              <a:ext uri="{C183D7F6-B498-43B3-948B-1728B52AA6E4}">
                <adec:decorative xmlns:adec="http://schemas.microsoft.com/office/drawing/2017/decorative" val="1"/>
              </a:ext>
            </a:extLst>
          </p:cNvPr>
          <p:cNvGrpSpPr/>
          <p:nvPr/>
        </p:nvGrpSpPr>
        <p:grpSpPr>
          <a:xfrm>
            <a:off x="12192000" y="2247900"/>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7104448" y="2247900"/>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15240000" y="6438900"/>
            <a:ext cx="595538" cy="733417"/>
          </a:xfrm>
          <a:custGeom>
            <a:avLst/>
            <a:gdLst/>
            <a:ahLst/>
            <a:cxnLst/>
            <a:rect l="l" t="t" r="r" b="b"/>
            <a:pathLst>
              <a:path w="671950" h="847887">
                <a:moveTo>
                  <a:pt x="0" y="0"/>
                </a:moveTo>
                <a:lnTo>
                  <a:pt x="671950" y="0"/>
                </a:lnTo>
                <a:lnTo>
                  <a:pt x="671950" y="847887"/>
                </a:lnTo>
                <a:lnTo>
                  <a:pt x="0" y="8478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2" name="Freeform 12">
            <a:extLst>
              <a:ext uri="{C183D7F6-B498-43B3-948B-1728B52AA6E4}">
                <adec:decorative xmlns:adec="http://schemas.microsoft.com/office/drawing/2017/decorative" val="1"/>
              </a:ext>
            </a:extLst>
          </p:cNvPr>
          <p:cNvSpPr/>
          <p:nvPr/>
        </p:nvSpPr>
        <p:spPr>
          <a:xfrm>
            <a:off x="10062235" y="6553621"/>
            <a:ext cx="805246" cy="823781"/>
          </a:xfrm>
          <a:custGeom>
            <a:avLst/>
            <a:gdLst/>
            <a:ahLst/>
            <a:cxnLst/>
            <a:rect l="l" t="t" r="r" b="b"/>
            <a:pathLst>
              <a:path w="805246" h="823781">
                <a:moveTo>
                  <a:pt x="0" y="0"/>
                </a:moveTo>
                <a:lnTo>
                  <a:pt x="805247" y="0"/>
                </a:lnTo>
                <a:lnTo>
                  <a:pt x="805247" y="823782"/>
                </a:lnTo>
                <a:lnTo>
                  <a:pt x="0" y="823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grpSp>
        <p:nvGrpSpPr>
          <p:cNvPr id="13" name="Group 13">
            <a:extLst>
              <a:ext uri="{C183D7F6-B498-43B3-948B-1728B52AA6E4}">
                <adec:decorative xmlns:adec="http://schemas.microsoft.com/office/drawing/2017/decorative" val="1"/>
              </a:ext>
            </a:extLst>
          </p:cNvPr>
          <p:cNvGrpSpPr/>
          <p:nvPr/>
        </p:nvGrpSpPr>
        <p:grpSpPr>
          <a:xfrm>
            <a:off x="1919586" y="2267175"/>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5097989" y="6185952"/>
            <a:ext cx="714264" cy="1180601"/>
          </a:xfrm>
          <a:custGeom>
            <a:avLst/>
            <a:gdLst/>
            <a:ahLst/>
            <a:cxnLst/>
            <a:rect l="l" t="t" r="r" b="b"/>
            <a:pathLst>
              <a:path w="714264" h="1180601">
                <a:moveTo>
                  <a:pt x="0" y="0"/>
                </a:moveTo>
                <a:lnTo>
                  <a:pt x="714264" y="0"/>
                </a:lnTo>
                <a:lnTo>
                  <a:pt x="714264" y="1180601"/>
                </a:lnTo>
                <a:lnTo>
                  <a:pt x="0" y="1180601"/>
                </a:lnTo>
                <a:lnTo>
                  <a:pt x="0" y="0"/>
                </a:lnTo>
                <a:close/>
              </a:path>
            </a:pathLst>
          </a:custGeom>
          <a:blipFill>
            <a:blip r:embed="rId6"/>
            <a:stretch>
              <a:fillRect/>
            </a:stretch>
          </a:blipFill>
        </p:spPr>
        <p:txBody>
          <a:bodyPr/>
          <a:lstStyle/>
          <a:p>
            <a:endParaRPr lang="fi-FI" noProof="0" dirty="0"/>
          </a:p>
        </p:txBody>
      </p:sp>
      <p:sp>
        <p:nvSpPr>
          <p:cNvPr id="17" name="TextBox 17"/>
          <p:cNvSpPr txBox="1"/>
          <p:nvPr/>
        </p:nvSpPr>
        <p:spPr>
          <a:xfrm>
            <a:off x="7356819" y="2845122"/>
            <a:ext cx="3640296" cy="3783087"/>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Ammatillinen vertaiskeskustelu:</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ideoitiin ammatillisia vertaiskeskusteluita tukemaan oppimisen edellytyksiä tukevien opetusjärjestelyiden jalkauttamisessa. Keskustelut helpottaisivat tietotaidon jakamista luokan- ja aineenopettajien kesken luotettavassa ilmapiirissä, jotta jokainen voisi luoda itselleen toimivat </a:t>
            </a:r>
            <a:r>
              <a:rPr lang="fi-FI" sz="1599" dirty="0">
                <a:solidFill>
                  <a:srgbClr val="1F1819"/>
                </a:solidFill>
                <a:latin typeface="Arial"/>
                <a:ea typeface="Arial"/>
                <a:cs typeface="Arial"/>
                <a:sym typeface="Arial"/>
              </a:rPr>
              <a:t>tukemisen käytännöt</a:t>
            </a:r>
            <a:r>
              <a:rPr lang="fi-FI" sz="1599" noProof="0" dirty="0">
                <a:solidFill>
                  <a:srgbClr val="1F1819"/>
                </a:solidFill>
                <a:latin typeface="Arial"/>
                <a:ea typeface="Arial"/>
                <a:cs typeface="Arial"/>
                <a:sym typeface="Arial"/>
              </a:rPr>
              <a:t>. Vertaiskeskustelun tulisi olla ohjattua, ja sitä voitaisiin järjestää esimerkiksi kerran kuukaudessa.</a:t>
            </a:r>
          </a:p>
        </p:txBody>
      </p:sp>
      <p:sp>
        <p:nvSpPr>
          <p:cNvPr id="18" name="TextBox 18"/>
          <p:cNvSpPr txBox="1"/>
          <p:nvPr/>
        </p:nvSpPr>
        <p:spPr>
          <a:xfrm>
            <a:off x="12444371" y="2845122"/>
            <a:ext cx="3640296" cy="2539157"/>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Luokkakohtaiset tsekkauslistat:</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Useissa alueen kunnissa vinkkipaketin jalkauttamista tuetaan aineen- ja luokanopettajille laaditulla tsekkauslistalla. </a:t>
            </a:r>
            <a:r>
              <a:rPr lang="fi-FI" sz="1599" dirty="0">
                <a:solidFill>
                  <a:srgbClr val="1F1819"/>
                </a:solidFill>
                <a:latin typeface="Arial"/>
                <a:ea typeface="Arial"/>
                <a:cs typeface="Arial"/>
                <a:sym typeface="Arial"/>
              </a:rPr>
              <a:t>L</a:t>
            </a:r>
            <a:r>
              <a:rPr lang="fi-FI" sz="1599" noProof="0" dirty="0" err="1">
                <a:solidFill>
                  <a:srgbClr val="1F1819"/>
                </a:solidFill>
                <a:latin typeface="Arial"/>
                <a:ea typeface="Arial"/>
                <a:cs typeface="Arial"/>
                <a:sym typeface="Arial"/>
              </a:rPr>
              <a:t>istasta</a:t>
            </a:r>
            <a:r>
              <a:rPr lang="fi-FI" sz="1599" noProof="0" dirty="0">
                <a:solidFill>
                  <a:srgbClr val="1F1819"/>
                </a:solidFill>
                <a:latin typeface="Arial"/>
                <a:ea typeface="Arial"/>
                <a:cs typeface="Arial"/>
                <a:sym typeface="Arial"/>
              </a:rPr>
              <a:t> on helppo nähdä, mitä </a:t>
            </a:r>
            <a:r>
              <a:rPr lang="fi-FI" sz="1599" dirty="0">
                <a:solidFill>
                  <a:srgbClr val="1F1819"/>
                </a:solidFill>
                <a:latin typeface="Arial"/>
                <a:ea typeface="Arial"/>
                <a:cs typeface="Arial"/>
                <a:sym typeface="Arial"/>
              </a:rPr>
              <a:t>käytäntöjä on jo käytössä</a:t>
            </a:r>
            <a:r>
              <a:rPr lang="fi-FI" sz="1599" noProof="0" dirty="0">
                <a:solidFill>
                  <a:srgbClr val="1F1819"/>
                </a:solidFill>
                <a:latin typeface="Arial"/>
                <a:ea typeface="Arial"/>
                <a:cs typeface="Arial"/>
                <a:sym typeface="Arial"/>
              </a:rPr>
              <a:t> ja mitä vielä puutuu. </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12192000" y="7778348"/>
            <a:ext cx="428912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sp>
        <p:nvSpPr>
          <p:cNvPr id="20" name="TextBox 20"/>
          <p:cNvSpPr txBox="1"/>
          <p:nvPr/>
        </p:nvSpPr>
        <p:spPr>
          <a:xfrm>
            <a:off x="7104448" y="7778348"/>
            <a:ext cx="4343896"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 </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sp>
        <p:nvSpPr>
          <p:cNvPr id="21" name="TextBox 21"/>
          <p:cNvSpPr txBox="1"/>
          <p:nvPr/>
        </p:nvSpPr>
        <p:spPr>
          <a:xfrm>
            <a:off x="2171957" y="2686248"/>
            <a:ext cx="3640296" cy="4065215"/>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Vinkkipaketin jalkauttaja -rooli:</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ideoitiin, että vinkkipaketin jalkauttaja voisi </a:t>
            </a:r>
            <a:r>
              <a:rPr lang="fi-FI" sz="1599" dirty="0">
                <a:solidFill>
                  <a:srgbClr val="1F1819"/>
                </a:solidFill>
                <a:latin typeface="Arial"/>
                <a:ea typeface="Arial"/>
                <a:cs typeface="Arial"/>
                <a:sym typeface="Arial"/>
              </a:rPr>
              <a:t>toimia</a:t>
            </a:r>
            <a:r>
              <a:rPr lang="fi-FI" sz="1599" noProof="0" dirty="0">
                <a:solidFill>
                  <a:srgbClr val="1F1819"/>
                </a:solidFill>
                <a:latin typeface="Arial"/>
                <a:ea typeface="Arial"/>
                <a:cs typeface="Arial"/>
                <a:sym typeface="Arial"/>
              </a:rPr>
              <a:t> tukena vinkkipaketin </a:t>
            </a:r>
            <a:r>
              <a:rPr lang="fi-FI" sz="1599" dirty="0">
                <a:solidFill>
                  <a:srgbClr val="1F1819"/>
                </a:solidFill>
                <a:latin typeface="Arial"/>
                <a:ea typeface="Arial"/>
                <a:cs typeface="Arial"/>
                <a:sym typeface="Arial"/>
              </a:rPr>
              <a:t>käyttöön ottamisessa</a:t>
            </a:r>
            <a:r>
              <a:rPr lang="fi-FI" sz="1599" noProof="0" dirty="0">
                <a:solidFill>
                  <a:srgbClr val="1F1819"/>
                </a:solidFill>
                <a:latin typeface="Arial"/>
                <a:ea typeface="Arial"/>
                <a:cs typeface="Arial"/>
                <a:sym typeface="Arial"/>
              </a:rPr>
              <a:t>. Jalkauttaja informoisi työyhteisöä omasta </a:t>
            </a:r>
            <a:r>
              <a:rPr lang="fi-FI" sz="1599" dirty="0">
                <a:solidFill>
                  <a:srgbClr val="1F1819"/>
                </a:solidFill>
                <a:latin typeface="Arial"/>
                <a:ea typeface="Arial"/>
                <a:cs typeface="Arial"/>
                <a:sym typeface="Arial"/>
              </a:rPr>
              <a:t>roolistaan</a:t>
            </a:r>
            <a:r>
              <a:rPr lang="fi-FI" sz="1599" noProof="0" dirty="0">
                <a:solidFill>
                  <a:srgbClr val="1F1819"/>
                </a:solidFill>
                <a:latin typeface="Arial"/>
                <a:ea typeface="Arial"/>
                <a:cs typeface="Arial"/>
                <a:sym typeface="Arial"/>
              </a:rPr>
              <a:t> sekä mahdollisuudesta hyödyntää hänen </a:t>
            </a:r>
            <a:r>
              <a:rPr lang="fi-FI" sz="1599" dirty="0">
                <a:solidFill>
                  <a:srgbClr val="1F1819"/>
                </a:solidFill>
                <a:latin typeface="Arial"/>
                <a:ea typeface="Arial"/>
                <a:cs typeface="Arial"/>
                <a:sym typeface="Arial"/>
              </a:rPr>
              <a:t>osaamistaan</a:t>
            </a:r>
            <a:r>
              <a:rPr lang="fi-FI" sz="1599" noProof="0" dirty="0">
                <a:solidFill>
                  <a:srgbClr val="1F1819"/>
                </a:solidFill>
                <a:latin typeface="Arial"/>
                <a:ea typeface="Arial"/>
                <a:cs typeface="Arial"/>
                <a:sym typeface="Arial"/>
              </a:rPr>
              <a:t> arjessa. </a:t>
            </a:r>
            <a:r>
              <a:rPr lang="fi-FI" sz="1599" dirty="0">
                <a:solidFill>
                  <a:srgbClr val="1F1819"/>
                </a:solidFill>
                <a:latin typeface="Arial"/>
                <a:ea typeface="Arial"/>
                <a:cs typeface="Arial"/>
                <a:sym typeface="Arial"/>
              </a:rPr>
              <a:t>Hän</a:t>
            </a:r>
            <a:r>
              <a:rPr lang="fi-FI" sz="1599" noProof="0" dirty="0">
                <a:solidFill>
                  <a:srgbClr val="1F1819"/>
                </a:solidFill>
                <a:latin typeface="Arial"/>
                <a:ea typeface="Arial"/>
                <a:cs typeface="Arial"/>
                <a:sym typeface="Arial"/>
              </a:rPr>
              <a:t> voisi auttaa ja neuvoa oppimisen edellytyksiä tukevien opetusjärjestelyiden toteuttamisessa oppitunneilla.</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22" name="TextBox 22"/>
          <p:cNvSpPr txBox="1"/>
          <p:nvPr/>
        </p:nvSpPr>
        <p:spPr>
          <a:xfrm>
            <a:off x="1919586" y="7769936"/>
            <a:ext cx="428912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pic>
        <p:nvPicPr>
          <p:cNvPr id="23" name="Kuva 22" descr="Kuva, joka sisältää kohteen Grafiikka, Fontti, graafinen suunnittelu, muotoilu&#10;&#10;Tekoälyllä luotu sisältö voi olla virheellistä.">
            <a:extLst>
              <a:ext uri="{FF2B5EF4-FFF2-40B4-BE49-F238E27FC236}">
                <a16:creationId xmlns:a16="http://schemas.microsoft.com/office/drawing/2014/main" id="{F9850C93-CB09-0994-F771-A293758E7B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VINKKIPAKETIN JALKAUTUS</a:t>
              </a:r>
            </a:p>
          </p:txBody>
        </p:sp>
      </p:grpSp>
      <p:grpSp>
        <p:nvGrpSpPr>
          <p:cNvPr id="5" name="Group 5">
            <a:extLst>
              <a:ext uri="{C183D7F6-B498-43B3-948B-1728B52AA6E4}">
                <adec:decorative xmlns:adec="http://schemas.microsoft.com/office/drawing/2017/decorative" val="1"/>
              </a:ext>
            </a:extLst>
          </p:cNvPr>
          <p:cNvGrpSpPr/>
          <p:nvPr/>
        </p:nvGrpSpPr>
        <p:grpSpPr>
          <a:xfrm>
            <a:off x="1181303" y="2532490"/>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3560189" y="6754950"/>
            <a:ext cx="1585652" cy="874091"/>
          </a:xfrm>
          <a:custGeom>
            <a:avLst/>
            <a:gdLst/>
            <a:ahLst/>
            <a:cxnLst/>
            <a:rect l="l" t="t" r="r" b="b"/>
            <a:pathLst>
              <a:path w="1585652" h="874091">
                <a:moveTo>
                  <a:pt x="0" y="0"/>
                </a:moveTo>
                <a:lnTo>
                  <a:pt x="1585652" y="0"/>
                </a:lnTo>
                <a:lnTo>
                  <a:pt x="1585652" y="874091"/>
                </a:lnTo>
                <a:lnTo>
                  <a:pt x="0" y="874091"/>
                </a:lnTo>
                <a:lnTo>
                  <a:pt x="0" y="0"/>
                </a:lnTo>
                <a:close/>
              </a:path>
            </a:pathLst>
          </a:custGeom>
          <a:blipFill>
            <a:blip r:embed="rId2"/>
            <a:stretch>
              <a:fillRect/>
            </a:stretch>
          </a:blipFill>
        </p:spPr>
        <p:txBody>
          <a:bodyPr/>
          <a:lstStyle/>
          <a:p>
            <a:endParaRPr lang="fi-FI" noProof="0" dirty="0"/>
          </a:p>
        </p:txBody>
      </p:sp>
      <p:sp>
        <p:nvSpPr>
          <p:cNvPr id="9" name="TextBox 9"/>
          <p:cNvSpPr txBox="1"/>
          <p:nvPr/>
        </p:nvSpPr>
        <p:spPr>
          <a:xfrm>
            <a:off x="1505546" y="3129712"/>
            <a:ext cx="3640296" cy="3052118"/>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Yhteisen linjan varmistaminen:</a:t>
            </a:r>
          </a:p>
          <a:p>
            <a:pPr algn="l">
              <a:lnSpc>
                <a:spcPts val="1887"/>
              </a:lnSpc>
              <a:spcBef>
                <a:spcPct val="0"/>
              </a:spcBef>
            </a:pPr>
            <a:r>
              <a:rPr lang="fi-FI" sz="1599" noProof="0" dirty="0">
                <a:solidFill>
                  <a:srgbClr val="1F1819"/>
                </a:solidFill>
                <a:latin typeface="Arial"/>
                <a:ea typeface="Arial"/>
                <a:cs typeface="Arial"/>
                <a:sym typeface="Arial"/>
              </a:rPr>
              <a:t> </a:t>
            </a:r>
          </a:p>
          <a:p>
            <a:pPr algn="l">
              <a:lnSpc>
                <a:spcPts val="1887"/>
              </a:lnSpc>
              <a:spcBef>
                <a:spcPct val="0"/>
              </a:spcBef>
            </a:pPr>
            <a:r>
              <a:rPr lang="fi-FI" sz="1599" noProof="0" dirty="0">
                <a:solidFill>
                  <a:srgbClr val="1F1819"/>
                </a:solidFill>
                <a:latin typeface="Arial"/>
                <a:ea typeface="Arial"/>
                <a:cs typeface="Arial"/>
                <a:sym typeface="Arial"/>
              </a:rPr>
              <a:t>Eräässä kunnassa päätettiin varata rehtoreille aikaa yhteiseen keskusteluun ja päätöksentekoon, jotta oppimisen edellytyksiä tukevista opetusjärjestelyistä muodostuisi </a:t>
            </a:r>
            <a:r>
              <a:rPr lang="fi-FI" sz="1599" noProof="0" dirty="0" err="1">
                <a:solidFill>
                  <a:srgbClr val="1F1819"/>
                </a:solidFill>
                <a:latin typeface="Arial"/>
                <a:ea typeface="Arial"/>
                <a:cs typeface="Arial"/>
                <a:sym typeface="Arial"/>
              </a:rPr>
              <a:t>kaikill</a:t>
            </a:r>
            <a:r>
              <a:rPr lang="fi-FI" sz="1599" dirty="0">
                <a:solidFill>
                  <a:srgbClr val="1F1819"/>
                </a:solidFill>
                <a:latin typeface="Arial"/>
                <a:ea typeface="Arial"/>
                <a:cs typeface="Arial"/>
                <a:sym typeface="Arial"/>
              </a:rPr>
              <a:t>e kunnan kouluille yhteinen linjaus. Tästä laaditaan valmis prosessikaavio.</a:t>
            </a: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10" name="TextBox 10"/>
          <p:cNvSpPr txBox="1"/>
          <p:nvPr/>
        </p:nvSpPr>
        <p:spPr>
          <a:xfrm>
            <a:off x="1181303" y="8030257"/>
            <a:ext cx="428912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pic>
        <p:nvPicPr>
          <p:cNvPr id="11" name="Kuva 10" descr="Kuva, joka sisältää kohteen Grafiikka, Fontti, graafinen suunnittelu, muotoilu&#10;&#10;Tekoälyllä luotu sisältö voi olla virheellistä.">
            <a:extLst>
              <a:ext uri="{FF2B5EF4-FFF2-40B4-BE49-F238E27FC236}">
                <a16:creationId xmlns:a16="http://schemas.microsoft.com/office/drawing/2014/main" id="{3E2D7C7A-A11B-F7AA-EBD7-F2F9B178C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OPPIMISEN EDELLYTYKSIÄ TUKEVIA OPETUSJÄRJESTELYITÄ</a:t>
              </a:r>
            </a:p>
          </p:txBody>
        </p:sp>
      </p:grpSp>
      <p:grpSp>
        <p:nvGrpSpPr>
          <p:cNvPr id="5" name="Group 5">
            <a:extLst>
              <a:ext uri="{C183D7F6-B498-43B3-948B-1728B52AA6E4}">
                <adec:decorative xmlns:adec="http://schemas.microsoft.com/office/drawing/2017/decorative" val="1"/>
              </a:ext>
            </a:extLst>
          </p:cNvPr>
          <p:cNvGrpSpPr/>
          <p:nvPr/>
        </p:nvGrpSpPr>
        <p:grpSpPr>
          <a:xfrm>
            <a:off x="1447800" y="2324100"/>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6526831" y="2306017"/>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4495799" y="6667499"/>
            <a:ext cx="788751" cy="717459"/>
          </a:xfrm>
          <a:custGeom>
            <a:avLst/>
            <a:gdLst/>
            <a:ahLst/>
            <a:cxnLst/>
            <a:rect l="l" t="t" r="r" b="b"/>
            <a:pathLst>
              <a:path w="1044772" h="995146">
                <a:moveTo>
                  <a:pt x="0" y="0"/>
                </a:moveTo>
                <a:lnTo>
                  <a:pt x="1044772" y="0"/>
                </a:lnTo>
                <a:lnTo>
                  <a:pt x="1044772" y="995146"/>
                </a:lnTo>
                <a:lnTo>
                  <a:pt x="0" y="995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grpSp>
        <p:nvGrpSpPr>
          <p:cNvPr id="13" name="Group 13">
            <a:extLst>
              <a:ext uri="{C183D7F6-B498-43B3-948B-1728B52AA6E4}">
                <adec:decorative xmlns:adec="http://schemas.microsoft.com/office/drawing/2017/decorative" val="1"/>
              </a:ext>
            </a:extLst>
          </p:cNvPr>
          <p:cNvGrpSpPr/>
          <p:nvPr/>
        </p:nvGrpSpPr>
        <p:grpSpPr>
          <a:xfrm>
            <a:off x="11596897" y="2287935"/>
            <a:ext cx="4252922" cy="6183331"/>
            <a:chOff x="0" y="-239344"/>
            <a:chExt cx="1120111" cy="1628531"/>
          </a:xfrm>
        </p:grpSpPr>
        <p:sp>
          <p:nvSpPr>
            <p:cNvPr id="14" name="Freeform 14"/>
            <p:cNvSpPr/>
            <p:nvPr/>
          </p:nvSpPr>
          <p:spPr>
            <a:xfrm>
              <a:off x="28414" y="-239344"/>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14935200" y="6678705"/>
            <a:ext cx="589266" cy="622321"/>
          </a:xfrm>
          <a:custGeom>
            <a:avLst/>
            <a:gdLst/>
            <a:ahLst/>
            <a:cxnLst/>
            <a:rect l="l" t="t" r="r" b="b"/>
            <a:pathLst>
              <a:path w="755154" h="745715">
                <a:moveTo>
                  <a:pt x="0" y="0"/>
                </a:moveTo>
                <a:lnTo>
                  <a:pt x="755155" y="0"/>
                </a:lnTo>
                <a:lnTo>
                  <a:pt x="755155" y="745715"/>
                </a:lnTo>
                <a:lnTo>
                  <a:pt x="0" y="745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sp>
        <p:nvSpPr>
          <p:cNvPr id="17" name="TextBox 17"/>
          <p:cNvSpPr txBox="1"/>
          <p:nvPr/>
        </p:nvSpPr>
        <p:spPr>
          <a:xfrm>
            <a:off x="1700171" y="2921321"/>
            <a:ext cx="3640296" cy="280846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Käsitesanakokeet 3. luokasta eteenpäin: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kokeillaan</a:t>
            </a:r>
            <a:r>
              <a:rPr lang="fi-FI" sz="1599" b="1" noProof="0" dirty="0">
                <a:solidFill>
                  <a:srgbClr val="1F1819"/>
                </a:solidFill>
                <a:latin typeface="Arial Bold"/>
                <a:ea typeface="Arial Bold"/>
                <a:cs typeface="Arial Bold"/>
                <a:sym typeface="Arial Bold"/>
              </a:rPr>
              <a:t> </a:t>
            </a:r>
            <a:r>
              <a:rPr lang="fi-FI" sz="1599" noProof="0" dirty="0">
                <a:solidFill>
                  <a:srgbClr val="1F1819"/>
                </a:solidFill>
                <a:latin typeface="Arial"/>
                <a:ea typeface="Arial"/>
                <a:cs typeface="Arial"/>
                <a:sym typeface="Arial"/>
              </a:rPr>
              <a:t>käsitesanakokeiden sisällyttämistä osaksi oppimista, esimerkiksi historiassa ja kemiassa, jotta oppilaat </a:t>
            </a:r>
            <a:r>
              <a:rPr lang="fi-FI" sz="1599" noProof="0" dirty="0" err="1">
                <a:solidFill>
                  <a:srgbClr val="1F1819"/>
                </a:solidFill>
                <a:latin typeface="Arial"/>
                <a:ea typeface="Arial"/>
                <a:cs typeface="Arial"/>
                <a:sym typeface="Arial"/>
              </a:rPr>
              <a:t>sa</a:t>
            </a:r>
            <a:r>
              <a:rPr lang="fi-FI" sz="1599" dirty="0" err="1">
                <a:solidFill>
                  <a:srgbClr val="1F1819"/>
                </a:solidFill>
                <a:latin typeface="Arial"/>
                <a:ea typeface="Arial"/>
                <a:cs typeface="Arial"/>
                <a:sym typeface="Arial"/>
              </a:rPr>
              <a:t>ava</a:t>
            </a:r>
            <a:r>
              <a:rPr lang="fi-FI" sz="1599" noProof="0" dirty="0">
                <a:solidFill>
                  <a:srgbClr val="1F1819"/>
                </a:solidFill>
                <a:latin typeface="Arial"/>
                <a:ea typeface="Arial"/>
                <a:cs typeface="Arial"/>
                <a:sym typeface="Arial"/>
              </a:rPr>
              <a:t>t tilaisuuden harjoitella käsitteitä ennen varsinaisia kokeita. On kuultu, että käytäntö on toiminut hyvin toisessa kunnassa.</a:t>
            </a:r>
          </a:p>
        </p:txBody>
      </p:sp>
      <p:sp>
        <p:nvSpPr>
          <p:cNvPr id="18" name="TextBox 18"/>
          <p:cNvSpPr txBox="1"/>
          <p:nvPr/>
        </p:nvSpPr>
        <p:spPr>
          <a:xfrm>
            <a:off x="6853069" y="2903527"/>
            <a:ext cx="3640296" cy="3026470"/>
          </a:xfrm>
          <a:prstGeom prst="rect">
            <a:avLst/>
          </a:prstGeom>
        </p:spPr>
        <p:txBody>
          <a:bodyPr lIns="0" tIns="0" rIns="0" bIns="0" rtlCol="0" anchor="t">
            <a:spAutoFit/>
          </a:bodyPr>
          <a:lstStyle/>
          <a:p>
            <a:pPr algn="l">
              <a:lnSpc>
                <a:spcPts val="2359"/>
              </a:lnSpc>
            </a:pPr>
            <a:r>
              <a:rPr lang="fi-FI" sz="1999" b="1" noProof="0" dirty="0">
                <a:solidFill>
                  <a:srgbClr val="1F1819"/>
                </a:solidFill>
                <a:latin typeface="Arial Bold"/>
                <a:ea typeface="Arial Bold"/>
                <a:cs typeface="Arial Bold"/>
                <a:sym typeface="Arial Bold"/>
              </a:rPr>
              <a:t>Istumapaikat - Väriryhmät yläkouluun:</a:t>
            </a:r>
          </a:p>
          <a:p>
            <a:pPr algn="l">
              <a:lnSpc>
                <a:spcPts val="1887"/>
              </a:lnSpc>
              <a:spcBef>
                <a:spcPct val="0"/>
              </a:spcBef>
            </a:pPr>
            <a:endParaRPr lang="fi-FI" sz="1999"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kokeillaan istumapaikkakäytäntöä myös yläkoulussa väriryhmittäin. Väriryhmät voisivat olla esimerkiksi pastellisävyjä, jotta ne eivät ohjaa liikaa ajatusta. Alakoulusta yläkouluun siirtyessä usein katoaa istumapaikkojen hyvä käytäntö.</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6526831" y="7914239"/>
            <a:ext cx="4288780"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#Oppimisen edellytyksiä tukevat opetusjärjestelyt</a:t>
            </a:r>
          </a:p>
        </p:txBody>
      </p:sp>
      <p:sp>
        <p:nvSpPr>
          <p:cNvPr id="20" name="TextBox 20"/>
          <p:cNvSpPr txBox="1"/>
          <p:nvPr/>
        </p:nvSpPr>
        <p:spPr>
          <a:xfrm>
            <a:off x="1447800" y="7879893"/>
            <a:ext cx="4288780"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#Oppimisen edellytyksiä tukevat opetusjärjestelyt</a:t>
            </a:r>
          </a:p>
        </p:txBody>
      </p:sp>
      <p:sp>
        <p:nvSpPr>
          <p:cNvPr id="21" name="TextBox 21"/>
          <p:cNvSpPr txBox="1"/>
          <p:nvPr/>
        </p:nvSpPr>
        <p:spPr>
          <a:xfrm>
            <a:off x="12125301" y="2910116"/>
            <a:ext cx="3640296" cy="3052118"/>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Poistoparkki käyttöön iltapäivän tunneilla:</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Erään koulun 5. ja 6. luokkalaisille kokeillaan poistoparkkia oppimisrauhan ylläpitämiseksi. Poistoparkki on selkeästi osoitettua paikka, johon tunnilla häiriköivät oppilaat </a:t>
            </a:r>
            <a:r>
              <a:rPr lang="fi-FI" sz="1599" dirty="0">
                <a:solidFill>
                  <a:srgbClr val="1F1819"/>
                </a:solidFill>
                <a:latin typeface="Arial"/>
                <a:ea typeface="Arial"/>
                <a:cs typeface="Arial"/>
                <a:sym typeface="Arial"/>
              </a:rPr>
              <a:t>ohjataan</a:t>
            </a:r>
            <a:r>
              <a:rPr lang="fi-FI" sz="1599" noProof="0" dirty="0">
                <a:solidFill>
                  <a:srgbClr val="1F1819"/>
                </a:solidFill>
                <a:latin typeface="Arial"/>
                <a:ea typeface="Arial"/>
                <a:cs typeface="Arial"/>
                <a:sym typeface="Arial"/>
              </a:rPr>
              <a:t> aikuisen kanssa. Tätä kokeillaan syyslukukauden ajan</a:t>
            </a:r>
            <a:r>
              <a:rPr lang="fi-FI" sz="1599" dirty="0">
                <a:solidFill>
                  <a:srgbClr val="1F1819"/>
                </a:solidFill>
                <a:latin typeface="Arial"/>
                <a:ea typeface="Arial"/>
                <a:cs typeface="Arial"/>
                <a:sym typeface="Arial"/>
              </a:rPr>
              <a:t>, j</a:t>
            </a:r>
            <a:r>
              <a:rPr lang="fi-FI" sz="1599" noProof="0" dirty="0" err="1">
                <a:solidFill>
                  <a:srgbClr val="1F1819"/>
                </a:solidFill>
                <a:latin typeface="Arial"/>
                <a:ea typeface="Arial"/>
                <a:cs typeface="Arial"/>
                <a:sym typeface="Arial"/>
              </a:rPr>
              <a:t>akson</a:t>
            </a:r>
            <a:r>
              <a:rPr lang="fi-FI" sz="1599" noProof="0" dirty="0">
                <a:solidFill>
                  <a:srgbClr val="1F1819"/>
                </a:solidFill>
                <a:latin typeface="Arial"/>
                <a:ea typeface="Arial"/>
                <a:cs typeface="Arial"/>
                <a:sym typeface="Arial"/>
              </a:rPr>
              <a:t> jälkeen arvioidaan, kuinka käytäntö on toiminut.</a:t>
            </a: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22" name="TextBox 22"/>
          <p:cNvSpPr txBox="1"/>
          <p:nvPr/>
        </p:nvSpPr>
        <p:spPr>
          <a:xfrm>
            <a:off x="11801059" y="7920676"/>
            <a:ext cx="4288780"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#Oppimisen edellytyksiä tukevat opetusjärjestelyt</a:t>
            </a:r>
          </a:p>
        </p:txBody>
      </p:sp>
      <p:sp>
        <p:nvSpPr>
          <p:cNvPr id="23" name="Freeform 17">
            <a:extLst>
              <a:ext uri="{FF2B5EF4-FFF2-40B4-BE49-F238E27FC236}">
                <a16:creationId xmlns:a16="http://schemas.microsoft.com/office/drawing/2014/main" id="{D8A26812-64F1-C610-725D-A079B24933D9}"/>
              </a:ext>
              <a:ext uri="{C183D7F6-B498-43B3-948B-1728B52AA6E4}">
                <adec:decorative xmlns:adec="http://schemas.microsoft.com/office/drawing/2017/decorative" val="1"/>
              </a:ext>
            </a:extLst>
          </p:cNvPr>
          <p:cNvSpPr/>
          <p:nvPr/>
        </p:nvSpPr>
        <p:spPr>
          <a:xfrm>
            <a:off x="8991600" y="6667500"/>
            <a:ext cx="1402996" cy="722356"/>
          </a:xfrm>
          <a:custGeom>
            <a:avLst/>
            <a:gdLst/>
            <a:ahLst/>
            <a:cxnLst/>
            <a:rect l="l" t="t" r="r" b="b"/>
            <a:pathLst>
              <a:path w="1603181" h="855698">
                <a:moveTo>
                  <a:pt x="0" y="0"/>
                </a:moveTo>
                <a:lnTo>
                  <a:pt x="1603181" y="0"/>
                </a:lnTo>
                <a:lnTo>
                  <a:pt x="1603181" y="855698"/>
                </a:lnTo>
                <a:lnTo>
                  <a:pt x="0" y="855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noProof="0" dirty="0"/>
          </a:p>
        </p:txBody>
      </p:sp>
      <p:pic>
        <p:nvPicPr>
          <p:cNvPr id="12" name="Kuva 11" descr="Kuva, joka sisältää kohteen Grafiikka, Fontti, graafinen suunnittelu, muotoilu&#10;&#10;Tekoälyllä luotu sisältö voi olla virheellistä.">
            <a:extLst>
              <a:ext uri="{FF2B5EF4-FFF2-40B4-BE49-F238E27FC236}">
                <a16:creationId xmlns:a16="http://schemas.microsoft.com/office/drawing/2014/main" id="{93E619F3-DF74-140F-3D31-63FA5C266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RYHMÄKOHTAINEN TUKI</a:t>
              </a:r>
            </a:p>
          </p:txBody>
        </p:sp>
      </p:grpSp>
      <p:grpSp>
        <p:nvGrpSpPr>
          <p:cNvPr id="5" name="Group 5">
            <a:extLst>
              <a:ext uri="{C183D7F6-B498-43B3-948B-1728B52AA6E4}">
                <adec:decorative xmlns:adec="http://schemas.microsoft.com/office/drawing/2017/decorative" val="1"/>
              </a:ext>
            </a:extLst>
          </p:cNvPr>
          <p:cNvGrpSpPr/>
          <p:nvPr/>
        </p:nvGrpSpPr>
        <p:grpSpPr>
          <a:xfrm>
            <a:off x="2004893" y="2400300"/>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5018402" y="6582002"/>
            <a:ext cx="879157" cy="879157"/>
          </a:xfrm>
          <a:custGeom>
            <a:avLst/>
            <a:gdLst/>
            <a:ahLst/>
            <a:cxnLst/>
            <a:rect l="l" t="t" r="r" b="b"/>
            <a:pathLst>
              <a:path w="879157" h="879157">
                <a:moveTo>
                  <a:pt x="0" y="0"/>
                </a:moveTo>
                <a:lnTo>
                  <a:pt x="879158" y="0"/>
                </a:lnTo>
                <a:lnTo>
                  <a:pt x="879158" y="879157"/>
                </a:lnTo>
                <a:lnTo>
                  <a:pt x="0" y="8791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grpSp>
        <p:nvGrpSpPr>
          <p:cNvPr id="9" name="Group 9">
            <a:extLst>
              <a:ext uri="{C183D7F6-B498-43B3-948B-1728B52AA6E4}">
                <adec:decorative xmlns:adec="http://schemas.microsoft.com/office/drawing/2017/decorative" val="1"/>
              </a:ext>
            </a:extLst>
          </p:cNvPr>
          <p:cNvGrpSpPr/>
          <p:nvPr/>
        </p:nvGrpSpPr>
        <p:grpSpPr>
          <a:xfrm>
            <a:off x="1785116" y="6288672"/>
            <a:ext cx="1547838" cy="154783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4" action="ppaction://hlinksldjump"/>
                </a:rPr>
                <a:t>TÄHÄN VOIT TUTUSTUA TARKEMMIN. SIVULLA 24</a:t>
              </a:r>
              <a:endParaRPr lang="fi-FI" sz="1050" i="1" noProof="0" dirty="0">
                <a:solidFill>
                  <a:srgbClr val="000000"/>
                </a:solidFill>
                <a:latin typeface="Arial Italics"/>
                <a:ea typeface="Arial Italics"/>
                <a:cs typeface="Arial Italics"/>
                <a:sym typeface="Arial Italics"/>
              </a:endParaRPr>
            </a:p>
          </p:txBody>
        </p:sp>
      </p:grpSp>
      <p:sp>
        <p:nvSpPr>
          <p:cNvPr id="12" name="TextBox 12"/>
          <p:cNvSpPr txBox="1"/>
          <p:nvPr/>
        </p:nvSpPr>
        <p:spPr>
          <a:xfrm>
            <a:off x="2257264" y="2721265"/>
            <a:ext cx="3640296" cy="3539430"/>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Vuosikellon mukaan kurssimuotoiset tukitoimet:</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Yhden kunnan kolmessa alakoulussa on toteutettu ryhmäkohtaista tukea kurssisuunnitelman mukaisesti. Tuki on havaittu toimivaksi, ja laajennetaan seuraavaksi kunnan muihin kouluihin sekä kehitetään yläkouluun sopivaksi. Alakoulun kurssisisältöjä ovat esimerkiksi: kirjoituskurssi, lukemisen kurssi, kertotaulukurssi, lukujonokurssi, hahmottamiskyky ja oman toiminnan ohjaus. </a:t>
            </a:r>
          </a:p>
        </p:txBody>
      </p:sp>
      <p:sp>
        <p:nvSpPr>
          <p:cNvPr id="13" name="TextBox 13"/>
          <p:cNvSpPr txBox="1"/>
          <p:nvPr/>
        </p:nvSpPr>
        <p:spPr>
          <a:xfrm>
            <a:off x="2179723" y="8007847"/>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#Ryhmäkohtainen tuki</a:t>
            </a:r>
          </a:p>
        </p:txBody>
      </p:sp>
      <p:grpSp>
        <p:nvGrpSpPr>
          <p:cNvPr id="14" name="Group 14">
            <a:extLst>
              <a:ext uri="{C183D7F6-B498-43B3-948B-1728B52AA6E4}">
                <adec:decorative xmlns:adec="http://schemas.microsoft.com/office/drawing/2017/decorative" val="1"/>
              </a:ext>
            </a:extLst>
          </p:cNvPr>
          <p:cNvGrpSpPr/>
          <p:nvPr/>
        </p:nvGrpSpPr>
        <p:grpSpPr>
          <a:xfrm>
            <a:off x="6768910" y="2400300"/>
            <a:ext cx="4145038" cy="5274571"/>
            <a:chOff x="0" y="0"/>
            <a:chExt cx="1091697" cy="1389187"/>
          </a:xfrm>
        </p:grpSpPr>
        <p:sp>
          <p:nvSpPr>
            <p:cNvPr id="15" name="Freeform 15"/>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6" name="TextBox 16"/>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7" name="Freeform 17">
            <a:extLst>
              <a:ext uri="{C183D7F6-B498-43B3-948B-1728B52AA6E4}">
                <adec:decorative xmlns:adec="http://schemas.microsoft.com/office/drawing/2017/decorative" val="1"/>
              </a:ext>
            </a:extLst>
          </p:cNvPr>
          <p:cNvSpPr/>
          <p:nvPr/>
        </p:nvSpPr>
        <p:spPr>
          <a:xfrm>
            <a:off x="9058396" y="6610036"/>
            <a:ext cx="1603181" cy="855698"/>
          </a:xfrm>
          <a:custGeom>
            <a:avLst/>
            <a:gdLst/>
            <a:ahLst/>
            <a:cxnLst/>
            <a:rect l="l" t="t" r="r" b="b"/>
            <a:pathLst>
              <a:path w="1603181" h="855698">
                <a:moveTo>
                  <a:pt x="0" y="0"/>
                </a:moveTo>
                <a:lnTo>
                  <a:pt x="1603181" y="0"/>
                </a:lnTo>
                <a:lnTo>
                  <a:pt x="1603181" y="855698"/>
                </a:lnTo>
                <a:lnTo>
                  <a:pt x="0" y="855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noProof="0" dirty="0"/>
          </a:p>
        </p:txBody>
      </p:sp>
      <p:sp>
        <p:nvSpPr>
          <p:cNvPr id="18" name="TextBox 18"/>
          <p:cNvSpPr txBox="1"/>
          <p:nvPr/>
        </p:nvSpPr>
        <p:spPr>
          <a:xfrm>
            <a:off x="7021281" y="2810219"/>
            <a:ext cx="3640296" cy="4180632"/>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Pedagoginen pöytä:</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koulussa on kokeiltu ja havaittu toimivaksi “pedagoginen pöytä” ryhmäkohtaisen tuen toteutuksessa. Luokan perällä tai käytävällä luokan ulkopuolella on pidetty pedagogista pöytää, jossa on 4-6 paikkaa, ja oppilaat voivat tulla sinne erityisopettajan tukeen. Oppilaat voivat vaihtua kesken tunnin.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Oppilaat ovat kokeneet hyväksi, että tukea saa luokan yhteydessä eikä tarvitse lähteä muualle. </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6768910" y="7987807"/>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#Ryhmäkohtainen tuki</a:t>
            </a:r>
          </a:p>
        </p:txBody>
      </p:sp>
      <p:grpSp>
        <p:nvGrpSpPr>
          <p:cNvPr id="20" name="Group 20">
            <a:extLst>
              <a:ext uri="{C183D7F6-B498-43B3-948B-1728B52AA6E4}">
                <adec:decorative xmlns:adec="http://schemas.microsoft.com/office/drawing/2017/decorative" val="1"/>
              </a:ext>
            </a:extLst>
          </p:cNvPr>
          <p:cNvGrpSpPr/>
          <p:nvPr/>
        </p:nvGrpSpPr>
        <p:grpSpPr>
          <a:xfrm>
            <a:off x="11738631" y="2400300"/>
            <a:ext cx="4145038" cy="5274571"/>
            <a:chOff x="0" y="0"/>
            <a:chExt cx="1091697" cy="1389187"/>
          </a:xfrm>
        </p:grpSpPr>
        <p:sp>
          <p:nvSpPr>
            <p:cNvPr id="21" name="Freeform 21"/>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22" name="TextBox 22"/>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23" name="Freeform 23">
            <a:extLst>
              <a:ext uri="{C183D7F6-B498-43B3-948B-1728B52AA6E4}">
                <adec:decorative xmlns:adec="http://schemas.microsoft.com/office/drawing/2017/decorative" val="1"/>
              </a:ext>
            </a:extLst>
          </p:cNvPr>
          <p:cNvSpPr/>
          <p:nvPr/>
        </p:nvSpPr>
        <p:spPr>
          <a:xfrm>
            <a:off x="14615165" y="6434491"/>
            <a:ext cx="767004" cy="941109"/>
          </a:xfrm>
          <a:custGeom>
            <a:avLst/>
            <a:gdLst/>
            <a:ahLst/>
            <a:cxnLst/>
            <a:rect l="l" t="t" r="r" b="b"/>
            <a:pathLst>
              <a:path w="767004" h="941109">
                <a:moveTo>
                  <a:pt x="0" y="0"/>
                </a:moveTo>
                <a:lnTo>
                  <a:pt x="767004" y="0"/>
                </a:lnTo>
                <a:lnTo>
                  <a:pt x="767004" y="941110"/>
                </a:lnTo>
                <a:lnTo>
                  <a:pt x="0" y="9411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noProof="0" dirty="0"/>
          </a:p>
        </p:txBody>
      </p:sp>
      <p:grpSp>
        <p:nvGrpSpPr>
          <p:cNvPr id="24" name="Group 24">
            <a:extLst>
              <a:ext uri="{C183D7F6-B498-43B3-948B-1728B52AA6E4}">
                <adec:decorative xmlns:adec="http://schemas.microsoft.com/office/drawing/2017/decorative" val="1"/>
              </a:ext>
            </a:extLst>
          </p:cNvPr>
          <p:cNvGrpSpPr/>
          <p:nvPr/>
        </p:nvGrpSpPr>
        <p:grpSpPr>
          <a:xfrm>
            <a:off x="11474005" y="6209843"/>
            <a:ext cx="1547838" cy="154783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26" name="TextBox 26"/>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9" action="ppaction://hlinksldjump"/>
                </a:rPr>
                <a:t>TÄHÄN VOIT TUTUSTUA TARKEMMIN SIVULLA 25</a:t>
              </a:r>
              <a:endParaRPr lang="fi-FI" sz="1050" i="1" noProof="0" dirty="0">
                <a:solidFill>
                  <a:srgbClr val="000000"/>
                </a:solidFill>
                <a:latin typeface="Arial Italics"/>
                <a:ea typeface="Arial Italics"/>
                <a:cs typeface="Arial Italics"/>
                <a:sym typeface="Arial Italics"/>
              </a:endParaRPr>
            </a:p>
          </p:txBody>
        </p:sp>
      </p:grpSp>
      <p:sp>
        <p:nvSpPr>
          <p:cNvPr id="27" name="TextBox 27"/>
          <p:cNvSpPr txBox="1"/>
          <p:nvPr/>
        </p:nvSpPr>
        <p:spPr>
          <a:xfrm>
            <a:off x="11991002" y="2721265"/>
            <a:ext cx="3640296" cy="327012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Yhteissuunnittelun näkyvyys yhteisopettajuuden tukena</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Erään koulun 4.lk opettajilla on ollut käytössä digitaalinen yhteissuunnittelu viimeisen kahden vuoden ajan. </a:t>
            </a:r>
            <a:r>
              <a:rPr lang="fi-FI" sz="1599" noProof="0" dirty="0" err="1">
                <a:solidFill>
                  <a:srgbClr val="1F1819"/>
                </a:solidFill>
                <a:latin typeface="Arial"/>
                <a:ea typeface="Arial"/>
                <a:cs typeface="Arial"/>
                <a:sym typeface="Arial"/>
              </a:rPr>
              <a:t>Yhteissuunnittel</a:t>
            </a:r>
            <a:r>
              <a:rPr lang="fi-FI" sz="1599" dirty="0" err="1">
                <a:solidFill>
                  <a:srgbClr val="1F1819"/>
                </a:solidFill>
                <a:latin typeface="Arial"/>
                <a:ea typeface="Arial"/>
                <a:cs typeface="Arial"/>
                <a:sym typeface="Arial"/>
              </a:rPr>
              <a:t>un</a:t>
            </a:r>
            <a:r>
              <a:rPr lang="fi-FI" sz="1599" dirty="0">
                <a:solidFill>
                  <a:srgbClr val="1F1819"/>
                </a:solidFill>
                <a:latin typeface="Arial"/>
                <a:ea typeface="Arial"/>
                <a:cs typeface="Arial"/>
                <a:sym typeface="Arial"/>
              </a:rPr>
              <a:t> alustana </a:t>
            </a:r>
            <a:r>
              <a:rPr lang="fi-FI" sz="1599" noProof="0" dirty="0">
                <a:solidFill>
                  <a:srgbClr val="1F1819"/>
                </a:solidFill>
                <a:latin typeface="Arial"/>
                <a:ea typeface="Arial"/>
                <a:cs typeface="Arial"/>
                <a:sym typeface="Arial"/>
              </a:rPr>
              <a:t>on toiminut </a:t>
            </a:r>
            <a:r>
              <a:rPr lang="fi-FI" sz="1599" noProof="0" dirty="0" err="1">
                <a:solidFill>
                  <a:srgbClr val="1F1819"/>
                </a:solidFill>
                <a:latin typeface="Arial"/>
                <a:ea typeface="Arial"/>
                <a:cs typeface="Arial"/>
                <a:sym typeface="Arial"/>
              </a:rPr>
              <a:t>Teams</a:t>
            </a:r>
            <a:r>
              <a:rPr lang="fi-FI" sz="1599" noProof="0" dirty="0">
                <a:solidFill>
                  <a:srgbClr val="1F1819"/>
                </a:solidFill>
                <a:latin typeface="Arial"/>
                <a:ea typeface="Arial"/>
                <a:cs typeface="Arial"/>
                <a:sym typeface="Arial"/>
              </a:rPr>
              <a:t>. Digitaalisen yhteissuunnittelun on todettu säästävän aikaa ja selkeyttävän yhteissuunnittelua, koska tiedot ovat helposti saatavissa ja näkyvillä asianomaisille.</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28" name="TextBox 28"/>
          <p:cNvSpPr txBox="1"/>
          <p:nvPr/>
        </p:nvSpPr>
        <p:spPr>
          <a:xfrm>
            <a:off x="11747596" y="7987807"/>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#Yhteissuunnittelu #Yhteisopettajuus</a:t>
            </a:r>
          </a:p>
        </p:txBody>
      </p:sp>
      <p:pic>
        <p:nvPicPr>
          <p:cNvPr id="29" name="Kuva 28" descr="Kuva, joka sisältää kohteen Grafiikka, Fontti, graafinen suunnittelu, muotoilu&#10;&#10;Tekoälyllä luotu sisältö voi olla virheellistä.">
            <a:extLst>
              <a:ext uri="{FF2B5EF4-FFF2-40B4-BE49-F238E27FC236}">
                <a16:creationId xmlns:a16="http://schemas.microsoft.com/office/drawing/2014/main" id="{C2168F93-1998-758B-94B7-4EA73A4AD1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a:t>
              </a:r>
              <a:r>
                <a:rPr lang="fi-FI" sz="2400" b="1" noProof="0" dirty="0">
                  <a:solidFill>
                    <a:srgbClr val="EA6D49"/>
                  </a:solidFill>
                  <a:latin typeface="Arial Bold"/>
                  <a:ea typeface="Arial Bold"/>
                  <a:cs typeface="Arial Bold"/>
                  <a:sym typeface="Arial Bold"/>
                </a:rPr>
                <a:t>RYHMÄKOHTAINEN TUKI</a:t>
              </a:r>
            </a:p>
          </p:txBody>
        </p:sp>
      </p:grpSp>
      <p:grpSp>
        <p:nvGrpSpPr>
          <p:cNvPr id="5" name="Group 5">
            <a:extLst>
              <a:ext uri="{C183D7F6-B498-43B3-948B-1728B52AA6E4}">
                <adec:decorative xmlns:adec="http://schemas.microsoft.com/office/drawing/2017/decorative" val="1"/>
              </a:ext>
            </a:extLst>
          </p:cNvPr>
          <p:cNvGrpSpPr/>
          <p:nvPr/>
        </p:nvGrpSpPr>
        <p:grpSpPr>
          <a:xfrm>
            <a:off x="1783268" y="2247900"/>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6903180" y="2247900"/>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9855693" y="6676036"/>
            <a:ext cx="949679" cy="632724"/>
          </a:xfrm>
          <a:custGeom>
            <a:avLst/>
            <a:gdLst/>
            <a:ahLst/>
            <a:cxnLst/>
            <a:rect l="l" t="t" r="r" b="b"/>
            <a:pathLst>
              <a:path w="949679" h="632724">
                <a:moveTo>
                  <a:pt x="0" y="0"/>
                </a:moveTo>
                <a:lnTo>
                  <a:pt x="949679" y="0"/>
                </a:lnTo>
                <a:lnTo>
                  <a:pt x="949679" y="632723"/>
                </a:lnTo>
                <a:lnTo>
                  <a:pt x="0" y="632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2" name="TextBox 12"/>
          <p:cNvSpPr txBox="1"/>
          <p:nvPr/>
        </p:nvSpPr>
        <p:spPr>
          <a:xfrm>
            <a:off x="2035638" y="2749798"/>
            <a:ext cx="3640296" cy="4001095"/>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Erityisopettajien "kelluvat" tunnit lukujärjestyksessä:</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Erään kunnan kahdessa koulussa kokeillaan valittujen erityisopettajien lukujärjestykseen joustavia “kelluvia” tunteja. Näitä tunteja voidaan käyttää joko erityisopettajan luokse tulemiseen tai erityisopettajan vierailuun sovitussa ryhmässä.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Tarkoitus on saada erityisopettajien työpanos joustavammin käyttöön - </a:t>
            </a:r>
          </a:p>
          <a:p>
            <a:pPr algn="l">
              <a:lnSpc>
                <a:spcPts val="1887"/>
              </a:lnSpc>
              <a:spcBef>
                <a:spcPct val="0"/>
              </a:spcBef>
            </a:pPr>
            <a:r>
              <a:rPr lang="fi-FI" sz="1599" noProof="0" dirty="0">
                <a:solidFill>
                  <a:srgbClr val="1F1819"/>
                </a:solidFill>
                <a:latin typeface="Arial"/>
                <a:ea typeface="Arial"/>
                <a:cs typeface="Arial"/>
                <a:sym typeface="Arial"/>
              </a:rPr>
              <a:t>"mennään sinne missä on tarve".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13" name="Group 13">
            <a:extLst>
              <a:ext uri="{C183D7F6-B498-43B3-948B-1728B52AA6E4}">
                <adec:decorative xmlns:adec="http://schemas.microsoft.com/office/drawing/2017/decorative" val="1"/>
              </a:ext>
            </a:extLst>
          </p:cNvPr>
          <p:cNvGrpSpPr/>
          <p:nvPr/>
        </p:nvGrpSpPr>
        <p:grpSpPr>
          <a:xfrm>
            <a:off x="1514178" y="6290130"/>
            <a:ext cx="1556942" cy="155694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5" name="TextBox 15"/>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4" action="ppaction://hlinksldjump"/>
                </a:rPr>
                <a:t>TÄHÄN VOIT TUTUSTUA TARKEMMIN SIVULLA 26</a:t>
              </a:r>
              <a:endParaRPr lang="fi-FI" sz="1050" i="1" noProof="0" dirty="0">
                <a:solidFill>
                  <a:srgbClr val="000000"/>
                </a:solidFill>
                <a:latin typeface="Arial Italics"/>
                <a:ea typeface="Arial Italics"/>
                <a:cs typeface="Arial Italics"/>
                <a:sym typeface="Arial Italics"/>
              </a:endParaRPr>
            </a:p>
          </p:txBody>
        </p:sp>
      </p:grpSp>
      <p:grpSp>
        <p:nvGrpSpPr>
          <p:cNvPr id="16" name="Group 16">
            <a:extLst>
              <a:ext uri="{C183D7F6-B498-43B3-948B-1728B52AA6E4}">
                <adec:decorative xmlns:adec="http://schemas.microsoft.com/office/drawing/2017/decorative" val="1"/>
              </a:ext>
            </a:extLst>
          </p:cNvPr>
          <p:cNvGrpSpPr/>
          <p:nvPr/>
        </p:nvGrpSpPr>
        <p:grpSpPr>
          <a:xfrm>
            <a:off x="6521896" y="6312227"/>
            <a:ext cx="1556942" cy="1556942"/>
            <a:chOff x="119203" y="-152838"/>
            <a:chExt cx="812800" cy="812800"/>
          </a:xfrm>
        </p:grpSpPr>
        <p:sp>
          <p:nvSpPr>
            <p:cNvPr id="17" name="Freeform 17"/>
            <p:cNvSpPr/>
            <p:nvPr/>
          </p:nvSpPr>
          <p:spPr>
            <a:xfrm>
              <a:off x="119203" y="-15283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8" name="TextBox 18"/>
            <p:cNvSpPr txBox="1"/>
            <p:nvPr/>
          </p:nvSpPr>
          <p:spPr>
            <a:xfrm>
              <a:off x="187828" y="-62743"/>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5" action="ppaction://hlinksldjump"/>
                </a:rPr>
                <a:t>TÄHÄN VOIT TUTUSTUA TARKEMMIN SIVULLA 27</a:t>
              </a:r>
              <a:endParaRPr lang="fi-FI" sz="1050" i="1" noProof="0" dirty="0">
                <a:solidFill>
                  <a:srgbClr val="000000"/>
                </a:solidFill>
                <a:latin typeface="Arial Italics"/>
                <a:ea typeface="Arial Italics"/>
                <a:cs typeface="Arial Italics"/>
                <a:sym typeface="Arial Italics"/>
              </a:endParaRPr>
            </a:p>
          </p:txBody>
        </p:sp>
      </p:grpSp>
      <p:grpSp>
        <p:nvGrpSpPr>
          <p:cNvPr id="19" name="Group 19">
            <a:extLst>
              <a:ext uri="{C183D7F6-B498-43B3-948B-1728B52AA6E4}">
                <adec:decorative xmlns:adec="http://schemas.microsoft.com/office/drawing/2017/decorative" val="1"/>
              </a:ext>
            </a:extLst>
          </p:cNvPr>
          <p:cNvGrpSpPr/>
          <p:nvPr/>
        </p:nvGrpSpPr>
        <p:grpSpPr>
          <a:xfrm>
            <a:off x="11795275" y="2226399"/>
            <a:ext cx="4145038" cy="5274571"/>
            <a:chOff x="0" y="0"/>
            <a:chExt cx="1091697" cy="1389187"/>
          </a:xfrm>
        </p:grpSpPr>
        <p:sp>
          <p:nvSpPr>
            <p:cNvPr id="20" name="Freeform 20"/>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21" name="TextBox 21"/>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22" name="Freeform 22">
            <a:extLst>
              <a:ext uri="{C183D7F6-B498-43B3-948B-1728B52AA6E4}">
                <adec:decorative xmlns:adec="http://schemas.microsoft.com/office/drawing/2017/decorative" val="1"/>
              </a:ext>
            </a:extLst>
          </p:cNvPr>
          <p:cNvSpPr/>
          <p:nvPr/>
        </p:nvSpPr>
        <p:spPr>
          <a:xfrm>
            <a:off x="14962993" y="6591689"/>
            <a:ext cx="717070" cy="717070"/>
          </a:xfrm>
          <a:custGeom>
            <a:avLst/>
            <a:gdLst/>
            <a:ahLst/>
            <a:cxnLst/>
            <a:rect l="l" t="t" r="r" b="b"/>
            <a:pathLst>
              <a:path w="717070" h="717070">
                <a:moveTo>
                  <a:pt x="0" y="0"/>
                </a:moveTo>
                <a:lnTo>
                  <a:pt x="717070" y="0"/>
                </a:lnTo>
                <a:lnTo>
                  <a:pt x="717070" y="717070"/>
                </a:lnTo>
                <a:lnTo>
                  <a:pt x="0" y="717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noProof="0" dirty="0"/>
          </a:p>
        </p:txBody>
      </p:sp>
      <p:sp>
        <p:nvSpPr>
          <p:cNvPr id="23" name="TextBox 23"/>
          <p:cNvSpPr txBox="1"/>
          <p:nvPr/>
        </p:nvSpPr>
        <p:spPr>
          <a:xfrm>
            <a:off x="7155551" y="2551580"/>
            <a:ext cx="3640296" cy="3116238"/>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Opetuksen yhteissuunnittelu ja </a:t>
            </a:r>
            <a:r>
              <a:rPr lang="fi-FI" sz="2000" b="1" noProof="0" dirty="0" err="1">
                <a:solidFill>
                  <a:srgbClr val="1F1819"/>
                </a:solidFill>
                <a:latin typeface="Arial Bold"/>
                <a:ea typeface="Arial Bold"/>
                <a:cs typeface="Arial Bold"/>
                <a:sym typeface="Arial Bold"/>
              </a:rPr>
              <a:t>palkituksen</a:t>
            </a:r>
            <a:r>
              <a:rPr lang="fi-FI" sz="2000" b="1" noProof="0" dirty="0">
                <a:solidFill>
                  <a:srgbClr val="1F1819"/>
                </a:solidFill>
                <a:latin typeface="Arial Bold"/>
                <a:ea typeface="Arial Bold"/>
                <a:cs typeface="Arial Bold"/>
                <a:sym typeface="Arial Bold"/>
              </a:rPr>
              <a:t> aito hyödyntäminen: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kokeillaan rajatun ajanjakson </a:t>
            </a:r>
            <a:r>
              <a:rPr lang="fi-FI" sz="1599" dirty="0">
                <a:solidFill>
                  <a:srgbClr val="1F1819"/>
                </a:solidFill>
                <a:latin typeface="Arial"/>
                <a:ea typeface="Arial"/>
                <a:cs typeface="Arial"/>
                <a:sym typeface="Arial"/>
              </a:rPr>
              <a:t>ajan</a:t>
            </a:r>
            <a:r>
              <a:rPr lang="fi-FI" sz="1599" noProof="0" dirty="0">
                <a:solidFill>
                  <a:srgbClr val="1F1819"/>
                </a:solidFill>
                <a:latin typeface="Arial"/>
                <a:ea typeface="Arial"/>
                <a:cs typeface="Arial"/>
                <a:sym typeface="Arial"/>
              </a:rPr>
              <a:t> opetuksen yhteyssuunnittelua ja </a:t>
            </a:r>
            <a:r>
              <a:rPr lang="fi-FI" sz="1599" noProof="0" dirty="0" err="1">
                <a:solidFill>
                  <a:srgbClr val="1F1819"/>
                </a:solidFill>
                <a:latin typeface="Arial"/>
                <a:ea typeface="Arial"/>
                <a:cs typeface="Arial"/>
                <a:sym typeface="Arial"/>
              </a:rPr>
              <a:t>palkituksen</a:t>
            </a:r>
            <a:r>
              <a:rPr lang="fi-FI" sz="1599" noProof="0" dirty="0">
                <a:solidFill>
                  <a:srgbClr val="1F1819"/>
                </a:solidFill>
                <a:latin typeface="Arial"/>
                <a:ea typeface="Arial"/>
                <a:cs typeface="Arial"/>
                <a:sym typeface="Arial"/>
              </a:rPr>
              <a:t> aitoa hyödyntämistä. Yksi opettaja vuorollaan suunnittelee digitaalisesti ja jakaa suunnittelun muille. Yhteiset materiaalit ja kotitehtävät mahdollistavat joustavat opetusryhmät</a:t>
            </a:r>
            <a:r>
              <a:rPr lang="fi-FI" sz="1599" dirty="0">
                <a:solidFill>
                  <a:srgbClr val="1F1819"/>
                </a:solidFill>
                <a:latin typeface="Arial"/>
                <a:ea typeface="Arial"/>
                <a:cs typeface="Arial"/>
                <a:sym typeface="Arial"/>
              </a:rPr>
              <a:t> sekä</a:t>
            </a:r>
            <a:r>
              <a:rPr lang="fi-FI" sz="1599" noProof="0" dirty="0">
                <a:solidFill>
                  <a:srgbClr val="1F1819"/>
                </a:solidFill>
                <a:latin typeface="Arial"/>
                <a:ea typeface="Arial"/>
                <a:cs typeface="Arial"/>
                <a:sym typeface="Arial"/>
              </a:rPr>
              <a:t> yhteisopettajuuden.</a:t>
            </a:r>
          </a:p>
        </p:txBody>
      </p:sp>
      <p:sp>
        <p:nvSpPr>
          <p:cNvPr id="25" name="TextBox 25"/>
          <p:cNvSpPr txBox="1"/>
          <p:nvPr/>
        </p:nvSpPr>
        <p:spPr>
          <a:xfrm>
            <a:off x="6959177" y="7972425"/>
            <a:ext cx="4369646"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a:t>
            </a:r>
            <a:r>
              <a:rPr lang="fi-FI" sz="1550" i="1" noProof="0" dirty="0" err="1">
                <a:solidFill>
                  <a:srgbClr val="1F1819"/>
                </a:solidFill>
                <a:latin typeface="Arial Italics"/>
                <a:ea typeface="Arial Italics"/>
                <a:cs typeface="Arial Italics"/>
                <a:sym typeface="Arial Italics"/>
              </a:rPr>
              <a:t>Palkitus</a:t>
            </a:r>
            <a:r>
              <a:rPr lang="fi-FI" sz="1550" i="1" noProof="0" dirty="0">
                <a:solidFill>
                  <a:srgbClr val="1F1819"/>
                </a:solidFill>
                <a:latin typeface="Arial Italics"/>
                <a:ea typeface="Arial Italics"/>
                <a:cs typeface="Arial Italics"/>
                <a:sym typeface="Arial Italics"/>
              </a:rPr>
              <a:t> #Yhteisopettajuus #Ryhmäkohtainen tuki</a:t>
            </a:r>
          </a:p>
        </p:txBody>
      </p:sp>
      <p:sp>
        <p:nvSpPr>
          <p:cNvPr id="26" name="TextBox 26"/>
          <p:cNvSpPr txBox="1"/>
          <p:nvPr/>
        </p:nvSpPr>
        <p:spPr>
          <a:xfrm>
            <a:off x="1905000" y="7862445"/>
            <a:ext cx="4145038" cy="6992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tasapuolinen ja joustava kohdentaminen #Ryhmäkohtainen tuki #Oppilaskohtainen tuki</a:t>
            </a:r>
          </a:p>
        </p:txBody>
      </p:sp>
      <p:sp>
        <p:nvSpPr>
          <p:cNvPr id="27" name="TextBox 27"/>
          <p:cNvSpPr txBox="1"/>
          <p:nvPr/>
        </p:nvSpPr>
        <p:spPr>
          <a:xfrm>
            <a:off x="12047646" y="2823621"/>
            <a:ext cx="3640296" cy="307776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Aineenopettajan extratunnit:</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600" noProof="0" dirty="0">
                <a:solidFill>
                  <a:srgbClr val="1F1819"/>
                </a:solidFill>
                <a:latin typeface="Arial"/>
                <a:ea typeface="Arial"/>
                <a:cs typeface="Arial"/>
                <a:sym typeface="Arial"/>
              </a:rPr>
              <a:t>Eräässä kunnassa toivottiin, että aineenopettajat voisivat tarjota resurssitunteja, tukiopetusta tai lisätunteja muiden opettajien käyttöön, esimerkiksi </a:t>
            </a:r>
            <a:r>
              <a:rPr lang="fi-FI" sz="1600" dirty="0">
                <a:solidFill>
                  <a:srgbClr val="1F1819"/>
                </a:solidFill>
                <a:latin typeface="Arial"/>
                <a:ea typeface="Arial"/>
                <a:cs typeface="Arial"/>
                <a:sym typeface="Arial"/>
              </a:rPr>
              <a:t>yhden tunnin </a:t>
            </a:r>
            <a:r>
              <a:rPr lang="fi-FI" sz="1600" noProof="0" dirty="0">
                <a:solidFill>
                  <a:srgbClr val="1F1819"/>
                </a:solidFill>
                <a:latin typeface="Arial"/>
                <a:ea typeface="Arial"/>
                <a:cs typeface="Arial"/>
                <a:sym typeface="Arial"/>
              </a:rPr>
              <a:t>viikossa normipalkan päälle. Tämä mahdollistaisi joustavat ryhmittelyt ja samanaikaisopetuksen. </a:t>
            </a:r>
            <a:r>
              <a:rPr lang="fi-FI" sz="1600" dirty="0">
                <a:solidFill>
                  <a:srgbClr val="1F1819"/>
                </a:solidFill>
                <a:latin typeface="Arial"/>
                <a:ea typeface="Arial"/>
                <a:cs typeface="Arial"/>
                <a:sym typeface="Arial"/>
              </a:rPr>
              <a:t>V</a:t>
            </a:r>
            <a:r>
              <a:rPr lang="fi-FI" sz="1600" noProof="0" dirty="0" err="1">
                <a:solidFill>
                  <a:srgbClr val="1F1819"/>
                </a:solidFill>
                <a:latin typeface="Arial"/>
                <a:ea typeface="Arial"/>
                <a:cs typeface="Arial"/>
                <a:sym typeface="Arial"/>
              </a:rPr>
              <a:t>astaavanlainen</a:t>
            </a:r>
            <a:r>
              <a:rPr lang="fi-FI" sz="1600" noProof="0" dirty="0">
                <a:solidFill>
                  <a:srgbClr val="1F1819"/>
                </a:solidFill>
                <a:latin typeface="Arial"/>
                <a:ea typeface="Arial"/>
                <a:cs typeface="Arial"/>
                <a:sym typeface="Arial"/>
              </a:rPr>
              <a:t> käytäntö oli jo käytössä ja todettu toimivaksi toisessa kunnassa.</a:t>
            </a:r>
          </a:p>
        </p:txBody>
      </p:sp>
      <p:sp>
        <p:nvSpPr>
          <p:cNvPr id="28" name="TextBox 28"/>
          <p:cNvSpPr txBox="1"/>
          <p:nvPr/>
        </p:nvSpPr>
        <p:spPr>
          <a:xfrm>
            <a:off x="11822169" y="7888248"/>
            <a:ext cx="1947763"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#Ryhmäkohtainen tuki</a:t>
            </a:r>
          </a:p>
        </p:txBody>
      </p:sp>
      <p:sp>
        <p:nvSpPr>
          <p:cNvPr id="29" name="Freeform 14">
            <a:extLst>
              <a:ext uri="{FF2B5EF4-FFF2-40B4-BE49-F238E27FC236}">
                <a16:creationId xmlns:a16="http://schemas.microsoft.com/office/drawing/2014/main" id="{383DB321-59C1-8D30-4798-C3EEBEF1F5FA}"/>
              </a:ext>
              <a:ext uri="{C183D7F6-B498-43B3-948B-1728B52AA6E4}">
                <adec:decorative xmlns:adec="http://schemas.microsoft.com/office/drawing/2017/decorative" val="1"/>
              </a:ext>
            </a:extLst>
          </p:cNvPr>
          <p:cNvSpPr/>
          <p:nvPr/>
        </p:nvSpPr>
        <p:spPr>
          <a:xfrm>
            <a:off x="4821066" y="6440538"/>
            <a:ext cx="935105" cy="924050"/>
          </a:xfrm>
          <a:custGeom>
            <a:avLst/>
            <a:gdLst/>
            <a:ahLst/>
            <a:cxnLst/>
            <a:rect l="l" t="t" r="r" b="b"/>
            <a:pathLst>
              <a:path w="1159798" h="1227299">
                <a:moveTo>
                  <a:pt x="0" y="0"/>
                </a:moveTo>
                <a:lnTo>
                  <a:pt x="1159797" y="0"/>
                </a:lnTo>
                <a:lnTo>
                  <a:pt x="1159797" y="1227299"/>
                </a:lnTo>
                <a:lnTo>
                  <a:pt x="0" y="1227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noProof="0" dirty="0"/>
          </a:p>
        </p:txBody>
      </p:sp>
      <p:pic>
        <p:nvPicPr>
          <p:cNvPr id="24" name="Kuva 23" descr="Kuva, joka sisältää kohteen Grafiikka, Fontti, graafinen suunnittelu, muotoilu&#10;&#10;Tekoälyllä luotu sisältö voi olla virheellistä.">
            <a:extLst>
              <a:ext uri="{FF2B5EF4-FFF2-40B4-BE49-F238E27FC236}">
                <a16:creationId xmlns:a16="http://schemas.microsoft.com/office/drawing/2014/main" id="{B1AEFA7B-0612-D920-B2EA-AA50887C66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RYHMÄKOHTAINEN TUKI</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4419600" y="6635004"/>
            <a:ext cx="1256334" cy="914167"/>
          </a:xfrm>
          <a:custGeom>
            <a:avLst/>
            <a:gdLst/>
            <a:ahLst/>
            <a:cxnLst/>
            <a:rect l="l" t="t" r="r" b="b"/>
            <a:pathLst>
              <a:path w="1599203" h="1121441">
                <a:moveTo>
                  <a:pt x="0" y="0"/>
                </a:moveTo>
                <a:lnTo>
                  <a:pt x="1599203" y="0"/>
                </a:lnTo>
                <a:lnTo>
                  <a:pt x="1599203" y="1121441"/>
                </a:lnTo>
                <a:lnTo>
                  <a:pt x="0" y="1121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9" name="TextBox 9"/>
          <p:cNvSpPr txBox="1"/>
          <p:nvPr/>
        </p:nvSpPr>
        <p:spPr>
          <a:xfrm>
            <a:off x="2035638" y="3008112"/>
            <a:ext cx="3640296" cy="3590727"/>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Samanaikaisopettajuuden kulttuurin kehittäminen ja vahvistaminen: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Tämä koetaan keskeiseksi uudistuksessa ja </a:t>
            </a:r>
            <a:r>
              <a:rPr lang="fi-FI" sz="1599" dirty="0">
                <a:solidFill>
                  <a:srgbClr val="1F1819"/>
                </a:solidFill>
                <a:latin typeface="Arial"/>
                <a:ea typeface="Arial"/>
                <a:cs typeface="Arial"/>
                <a:sym typeface="Arial"/>
              </a:rPr>
              <a:t>toivotaan </a:t>
            </a:r>
            <a:r>
              <a:rPr lang="fi-FI" sz="1599" noProof="0" dirty="0">
                <a:solidFill>
                  <a:srgbClr val="1F1819"/>
                </a:solidFill>
                <a:latin typeface="Arial"/>
                <a:ea typeface="Arial"/>
                <a:cs typeface="Arial"/>
                <a:sym typeface="Arial"/>
              </a:rPr>
              <a:t>lisää koulutusta ja </a:t>
            </a:r>
            <a:r>
              <a:rPr lang="fi-FI" sz="1599" dirty="0">
                <a:solidFill>
                  <a:srgbClr val="1F1819"/>
                </a:solidFill>
                <a:latin typeface="Arial"/>
                <a:ea typeface="Arial"/>
                <a:cs typeface="Arial"/>
                <a:sym typeface="Arial"/>
              </a:rPr>
              <a:t>konkreettisia </a:t>
            </a:r>
            <a:r>
              <a:rPr lang="fi-FI" sz="1599" noProof="0" dirty="0">
                <a:solidFill>
                  <a:srgbClr val="1F1819"/>
                </a:solidFill>
                <a:latin typeface="Arial"/>
                <a:ea typeface="Arial"/>
                <a:cs typeface="Arial"/>
                <a:sym typeface="Arial"/>
              </a:rPr>
              <a:t>esimerkkejä kouluista, joissa </a:t>
            </a:r>
            <a:r>
              <a:rPr lang="fi-FI" sz="1599" dirty="0">
                <a:solidFill>
                  <a:srgbClr val="1F1819"/>
                </a:solidFill>
                <a:latin typeface="Arial"/>
                <a:ea typeface="Arial"/>
                <a:cs typeface="Arial"/>
                <a:sym typeface="Arial"/>
              </a:rPr>
              <a:t>samanaikaisopettajuus on jo laajemmassa käytössä</a:t>
            </a:r>
            <a:r>
              <a:rPr lang="fi-FI" sz="1599" noProof="0" dirty="0">
                <a:solidFill>
                  <a:srgbClr val="1F1819"/>
                </a:solidFill>
                <a:latin typeface="Arial"/>
                <a:ea typeface="Arial"/>
                <a:cs typeface="Arial"/>
                <a:sym typeface="Arial"/>
              </a:rPr>
              <a:t>. Joissakin kouluissa on yhteisopettajuus-tutor-opettajia, joilta voidaan kysyä tukea ja neuvoja.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0" name="TextBox 10"/>
          <p:cNvSpPr txBox="1"/>
          <p:nvPr/>
        </p:nvSpPr>
        <p:spPr>
          <a:xfrm>
            <a:off x="1783268" y="7936224"/>
            <a:ext cx="4145038"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#Samanaikaisopettajuus #Ryhmäkohtainen tuki </a:t>
            </a:r>
          </a:p>
        </p:txBody>
      </p:sp>
      <p:pic>
        <p:nvPicPr>
          <p:cNvPr id="11" name="Kuva 10" descr="Kuva, joka sisältää kohteen Grafiikka, Fontti, graafinen suunnittelu, muotoilu&#10;&#10;Tekoälyllä luotu sisältö voi olla virheellistä.">
            <a:extLst>
              <a:ext uri="{FF2B5EF4-FFF2-40B4-BE49-F238E27FC236}">
                <a16:creationId xmlns:a16="http://schemas.microsoft.com/office/drawing/2014/main" id="{65DE1A70-7A71-218C-B472-A5F481358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OPPILASKOHTAINEN TUKI</a:t>
              </a:r>
            </a:p>
          </p:txBody>
        </p:sp>
      </p:grpSp>
      <p:grpSp>
        <p:nvGrpSpPr>
          <p:cNvPr id="5" name="Group 5">
            <a:extLst>
              <a:ext uri="{C183D7F6-B498-43B3-948B-1728B52AA6E4}">
                <adec:decorative xmlns:adec="http://schemas.microsoft.com/office/drawing/2017/decorative" val="1"/>
              </a:ext>
            </a:extLst>
          </p:cNvPr>
          <p:cNvGrpSpPr/>
          <p:nvPr/>
        </p:nvGrpSpPr>
        <p:grpSpPr>
          <a:xfrm>
            <a:off x="1609761" y="254950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12101572" y="2506214"/>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15011400" y="6824595"/>
            <a:ext cx="845988" cy="726383"/>
          </a:xfrm>
          <a:custGeom>
            <a:avLst/>
            <a:gdLst/>
            <a:ahLst/>
            <a:cxnLst/>
            <a:rect l="l" t="t" r="r" b="b"/>
            <a:pathLst>
              <a:path w="1078028" h="834124">
                <a:moveTo>
                  <a:pt x="0" y="0"/>
                </a:moveTo>
                <a:lnTo>
                  <a:pt x="1078028" y="0"/>
                </a:lnTo>
                <a:lnTo>
                  <a:pt x="1078028" y="834124"/>
                </a:lnTo>
                <a:lnTo>
                  <a:pt x="0" y="8341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2" name="Freeform 12">
            <a:extLst>
              <a:ext uri="{C183D7F6-B498-43B3-948B-1728B52AA6E4}">
                <adec:decorative xmlns:adec="http://schemas.microsoft.com/office/drawing/2017/decorative" val="1"/>
              </a:ext>
            </a:extLst>
          </p:cNvPr>
          <p:cNvSpPr/>
          <p:nvPr/>
        </p:nvSpPr>
        <p:spPr>
          <a:xfrm>
            <a:off x="4724400" y="6824596"/>
            <a:ext cx="652469" cy="641794"/>
          </a:xfrm>
          <a:custGeom>
            <a:avLst/>
            <a:gdLst/>
            <a:ahLst/>
            <a:cxnLst/>
            <a:rect l="l" t="t" r="r" b="b"/>
            <a:pathLst>
              <a:path w="728669" h="715917">
                <a:moveTo>
                  <a:pt x="0" y="0"/>
                </a:moveTo>
                <a:lnTo>
                  <a:pt x="728668" y="0"/>
                </a:lnTo>
                <a:lnTo>
                  <a:pt x="728668" y="715917"/>
                </a:lnTo>
                <a:lnTo>
                  <a:pt x="0" y="715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sp>
        <p:nvSpPr>
          <p:cNvPr id="13" name="TextBox 13"/>
          <p:cNvSpPr txBox="1"/>
          <p:nvPr/>
        </p:nvSpPr>
        <p:spPr>
          <a:xfrm>
            <a:off x="1862131" y="3128931"/>
            <a:ext cx="3640296" cy="3116238"/>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Ymmärryksen lisääminen - Nimettömät case-käsittelyt:</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oppilaskohtaisen tuen yhtenäistä linjaa lähdetään työstämään nimettömien case-käsittelyiden avulla. Nimettömistä rajatapauksista </a:t>
            </a:r>
            <a:r>
              <a:rPr lang="fi-FI" sz="1599" dirty="0">
                <a:solidFill>
                  <a:srgbClr val="1F1819"/>
                </a:solidFill>
                <a:latin typeface="Arial"/>
                <a:ea typeface="Arial"/>
                <a:cs typeface="Arial"/>
                <a:sym typeface="Arial"/>
              </a:rPr>
              <a:t>keskustellaan</a:t>
            </a:r>
            <a:r>
              <a:rPr lang="fi-FI" sz="1599" noProof="0" dirty="0">
                <a:solidFill>
                  <a:srgbClr val="1F1819"/>
                </a:solidFill>
                <a:latin typeface="Arial"/>
                <a:ea typeface="Arial"/>
                <a:cs typeface="Arial"/>
                <a:sym typeface="Arial"/>
              </a:rPr>
              <a:t> tuen tiimissä, reksitiimissä ja koulun pedagogisen tuen tiimissä, jotta saadaan selvyys siitä, </a:t>
            </a:r>
            <a:r>
              <a:rPr lang="fi-FI" sz="1599" dirty="0">
                <a:solidFill>
                  <a:srgbClr val="1F1819"/>
                </a:solidFill>
                <a:latin typeface="Arial"/>
                <a:ea typeface="Arial"/>
                <a:cs typeface="Arial"/>
                <a:sym typeface="Arial"/>
              </a:rPr>
              <a:t>mitkä</a:t>
            </a:r>
            <a:r>
              <a:rPr lang="fi-FI" sz="1599" noProof="0" dirty="0">
                <a:solidFill>
                  <a:srgbClr val="1F1819"/>
                </a:solidFill>
                <a:latin typeface="Arial"/>
                <a:ea typeface="Arial"/>
                <a:cs typeface="Arial"/>
                <a:sym typeface="Arial"/>
              </a:rPr>
              <a:t> oppilaat kuuluvat oppilaskohtaiseen tukeen. </a:t>
            </a:r>
          </a:p>
        </p:txBody>
      </p:sp>
      <p:sp>
        <p:nvSpPr>
          <p:cNvPr id="14" name="TextBox 14"/>
          <p:cNvSpPr txBox="1"/>
          <p:nvPr/>
        </p:nvSpPr>
        <p:spPr>
          <a:xfrm>
            <a:off x="1609761" y="8029897"/>
            <a:ext cx="4145038"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#Tasavertaiset ja yhdenmukaiset kriteerit #Oppilaskohtainen tuki</a:t>
            </a:r>
          </a:p>
        </p:txBody>
      </p:sp>
      <p:sp>
        <p:nvSpPr>
          <p:cNvPr id="15" name="TextBox 15"/>
          <p:cNvSpPr txBox="1"/>
          <p:nvPr/>
        </p:nvSpPr>
        <p:spPr>
          <a:xfrm>
            <a:off x="12353943" y="3085642"/>
            <a:ext cx="3640296" cy="3270126"/>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Yhdenmukaiset kriteerit:</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Erään kunnan rehtoreiden ja erityisopettajien suunnitteluryhmät laativat yksiselitteisen arvosanakriteerin, joka yhtenäistää oppilaskohtaiseen tukeen siirryttäessä. Huomioitavaa on, että </a:t>
            </a:r>
            <a:r>
              <a:rPr lang="fi-FI" sz="1599" dirty="0">
                <a:solidFill>
                  <a:srgbClr val="1F1819"/>
                </a:solidFill>
                <a:latin typeface="Arial"/>
                <a:ea typeface="Arial"/>
                <a:cs typeface="Arial"/>
                <a:sym typeface="Arial"/>
              </a:rPr>
              <a:t>k</a:t>
            </a:r>
            <a:r>
              <a:rPr lang="fi-FI" sz="1599" noProof="0" dirty="0" err="1">
                <a:solidFill>
                  <a:srgbClr val="1F1819"/>
                </a:solidFill>
                <a:latin typeface="Arial"/>
                <a:ea typeface="Arial"/>
                <a:cs typeface="Arial"/>
                <a:sym typeface="Arial"/>
              </a:rPr>
              <a:t>äytöksellä</a:t>
            </a:r>
            <a:r>
              <a:rPr lang="fi-FI" sz="1599" noProof="0" dirty="0">
                <a:solidFill>
                  <a:srgbClr val="1F1819"/>
                </a:solidFill>
                <a:latin typeface="Arial"/>
                <a:ea typeface="Arial"/>
                <a:cs typeface="Arial"/>
                <a:sym typeface="Arial"/>
              </a:rPr>
              <a:t> reagoivat oppilaat ja koulupudokkaat jäävät tämän kriteerin ulkopuolelle, ja heille tarvitaan omat arviointikriteerinsä. </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6" name="TextBox 16"/>
          <p:cNvSpPr txBox="1"/>
          <p:nvPr/>
        </p:nvSpPr>
        <p:spPr>
          <a:xfrm>
            <a:off x="12119501" y="8029897"/>
            <a:ext cx="3559373"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#Tasavertaiset ja yhdenmukaiset kriteerit</a:t>
            </a:r>
          </a:p>
        </p:txBody>
      </p:sp>
      <p:grpSp>
        <p:nvGrpSpPr>
          <p:cNvPr id="17" name="Group 17">
            <a:extLst>
              <a:ext uri="{C183D7F6-B498-43B3-948B-1728B52AA6E4}">
                <adec:decorative xmlns:adec="http://schemas.microsoft.com/office/drawing/2017/decorative" val="1"/>
              </a:ext>
            </a:extLst>
          </p:cNvPr>
          <p:cNvGrpSpPr/>
          <p:nvPr/>
        </p:nvGrpSpPr>
        <p:grpSpPr>
          <a:xfrm>
            <a:off x="6436193" y="2549504"/>
            <a:ext cx="4145038" cy="5231281"/>
            <a:chOff x="0" y="0"/>
            <a:chExt cx="1091697" cy="1377786"/>
          </a:xfrm>
        </p:grpSpPr>
        <p:sp>
          <p:nvSpPr>
            <p:cNvPr id="18" name="Freeform 18"/>
            <p:cNvSpPr/>
            <p:nvPr/>
          </p:nvSpPr>
          <p:spPr>
            <a:xfrm>
              <a:off x="0" y="0"/>
              <a:ext cx="1091697" cy="1377786"/>
            </a:xfrm>
            <a:custGeom>
              <a:avLst/>
              <a:gdLst/>
              <a:ahLst/>
              <a:cxnLst/>
              <a:rect l="l" t="t" r="r" b="b"/>
              <a:pathLst>
                <a:path w="1091697" h="1377786">
                  <a:moveTo>
                    <a:pt x="0" y="0"/>
                  </a:moveTo>
                  <a:lnTo>
                    <a:pt x="1091697" y="0"/>
                  </a:lnTo>
                  <a:lnTo>
                    <a:pt x="1091697" y="1377786"/>
                  </a:lnTo>
                  <a:lnTo>
                    <a:pt x="0" y="1377786"/>
                  </a:lnTo>
                  <a:close/>
                </a:path>
              </a:pathLst>
            </a:custGeom>
            <a:solidFill>
              <a:srgbClr val="E8F1DB"/>
            </a:solidFill>
          </p:spPr>
          <p:txBody>
            <a:bodyPr/>
            <a:lstStyle/>
            <a:p>
              <a:endParaRPr lang="fi-FI" noProof="0" dirty="0"/>
            </a:p>
          </p:txBody>
        </p:sp>
        <p:sp>
          <p:nvSpPr>
            <p:cNvPr id="19" name="TextBox 19"/>
            <p:cNvSpPr txBox="1"/>
            <p:nvPr/>
          </p:nvSpPr>
          <p:spPr>
            <a:xfrm>
              <a:off x="0" y="-9525"/>
              <a:ext cx="1091697" cy="1387311"/>
            </a:xfrm>
            <a:prstGeom prst="rect">
              <a:avLst/>
            </a:prstGeom>
          </p:spPr>
          <p:txBody>
            <a:bodyPr lIns="50800" tIns="50800" rIns="50800" bIns="50800" rtlCol="0" anchor="ctr"/>
            <a:lstStyle/>
            <a:p>
              <a:pPr algn="ctr">
                <a:lnSpc>
                  <a:spcPts val="1829"/>
                </a:lnSpc>
              </a:pPr>
              <a:endParaRPr lang="fi-FI" noProof="0" dirty="0"/>
            </a:p>
          </p:txBody>
        </p:sp>
      </p:grpSp>
      <p:grpSp>
        <p:nvGrpSpPr>
          <p:cNvPr id="20" name="Group 20">
            <a:extLst>
              <a:ext uri="{C183D7F6-B498-43B3-948B-1728B52AA6E4}">
                <adec:decorative xmlns:adec="http://schemas.microsoft.com/office/drawing/2017/decorative" val="1"/>
              </a:ext>
            </a:extLst>
          </p:cNvPr>
          <p:cNvGrpSpPr/>
          <p:nvPr/>
        </p:nvGrpSpPr>
        <p:grpSpPr>
          <a:xfrm>
            <a:off x="9566100" y="2307171"/>
            <a:ext cx="1556942" cy="155694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22" name="TextBox 22"/>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6" action="ppaction://hlinksldjump"/>
                </a:rPr>
                <a:t>TÄHÄN VOIT TUTUSTUA TARKEMMIN SIVULLA 28</a:t>
              </a:r>
              <a:endParaRPr lang="fi-FI" sz="1050" i="1" noProof="0" dirty="0">
                <a:solidFill>
                  <a:srgbClr val="000000"/>
                </a:solidFill>
                <a:latin typeface="Arial Italics"/>
                <a:ea typeface="Arial Italics"/>
                <a:cs typeface="Arial Italics"/>
                <a:sym typeface="Arial Italics"/>
              </a:endParaRPr>
            </a:p>
          </p:txBody>
        </p:sp>
      </p:grpSp>
      <p:sp>
        <p:nvSpPr>
          <p:cNvPr id="23" name="Freeform 23">
            <a:extLst>
              <a:ext uri="{C183D7F6-B498-43B3-948B-1728B52AA6E4}">
                <adec:decorative xmlns:adec="http://schemas.microsoft.com/office/drawing/2017/decorative" val="1"/>
              </a:ext>
            </a:extLst>
          </p:cNvPr>
          <p:cNvSpPr/>
          <p:nvPr/>
        </p:nvSpPr>
        <p:spPr>
          <a:xfrm>
            <a:off x="6672854" y="5524500"/>
            <a:ext cx="3609270" cy="2022529"/>
          </a:xfrm>
          <a:custGeom>
            <a:avLst/>
            <a:gdLst/>
            <a:ahLst/>
            <a:cxnLst/>
            <a:rect l="l" t="t" r="r" b="b"/>
            <a:pathLst>
              <a:path w="3671716" h="2129595">
                <a:moveTo>
                  <a:pt x="0" y="0"/>
                </a:moveTo>
                <a:lnTo>
                  <a:pt x="3671716" y="0"/>
                </a:lnTo>
                <a:lnTo>
                  <a:pt x="3671716" y="2129595"/>
                </a:lnTo>
                <a:lnTo>
                  <a:pt x="0" y="2129595"/>
                </a:lnTo>
                <a:lnTo>
                  <a:pt x="0" y="0"/>
                </a:lnTo>
                <a:close/>
              </a:path>
            </a:pathLst>
          </a:custGeom>
          <a:blipFill>
            <a:blip r:embed="rId7"/>
            <a:stretch>
              <a:fillRect/>
            </a:stretch>
          </a:blipFill>
        </p:spPr>
        <p:txBody>
          <a:bodyPr/>
          <a:lstStyle/>
          <a:p>
            <a:endParaRPr lang="fi-FI" noProof="0" dirty="0"/>
          </a:p>
        </p:txBody>
      </p:sp>
      <p:sp>
        <p:nvSpPr>
          <p:cNvPr id="24" name="TextBox 24"/>
          <p:cNvSpPr txBox="1"/>
          <p:nvPr/>
        </p:nvSpPr>
        <p:spPr>
          <a:xfrm>
            <a:off x="6641828" y="2891308"/>
            <a:ext cx="3640296" cy="500136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Kaavio; Polut kohti oppilaskohtaista tukea:</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Eräs kunta</a:t>
            </a:r>
            <a:r>
              <a:rPr lang="fi-FI" sz="1599" b="1" noProof="0" dirty="0">
                <a:solidFill>
                  <a:srgbClr val="1F1819"/>
                </a:solidFill>
                <a:latin typeface="Arial Bold"/>
                <a:ea typeface="Arial Bold"/>
                <a:cs typeface="Arial Bold"/>
                <a:sym typeface="Arial Bold"/>
              </a:rPr>
              <a:t> </a:t>
            </a:r>
            <a:r>
              <a:rPr lang="fi-FI" sz="1599" noProof="0" dirty="0">
                <a:solidFill>
                  <a:srgbClr val="1F1819"/>
                </a:solidFill>
                <a:latin typeface="Arial"/>
                <a:ea typeface="Arial"/>
                <a:cs typeface="Arial"/>
                <a:sym typeface="Arial"/>
              </a:rPr>
              <a:t>selkeyttää polkua kohti oppilaskohtaista tukea kaaviolla. Kaaviosta nähdään, mitkä vaiheet on </a:t>
            </a:r>
            <a:r>
              <a:rPr lang="fi-FI" sz="1599" dirty="0">
                <a:solidFill>
                  <a:srgbClr val="1F1819"/>
                </a:solidFill>
                <a:latin typeface="Arial"/>
                <a:ea typeface="Arial"/>
                <a:cs typeface="Arial"/>
                <a:sym typeface="Arial"/>
              </a:rPr>
              <a:t>suoritettava ennen siirtymistä seuraavaan, mikä on seuraava vaihe ja että eteneminen tapahtuu järjestyksessä.</a:t>
            </a: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25" name="TextBox 25"/>
          <p:cNvSpPr txBox="1"/>
          <p:nvPr/>
        </p:nvSpPr>
        <p:spPr>
          <a:xfrm>
            <a:off x="6470432" y="8029897"/>
            <a:ext cx="2216368"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a:t>
            </a:r>
          </a:p>
        </p:txBody>
      </p:sp>
      <p:pic>
        <p:nvPicPr>
          <p:cNvPr id="26" name="Kuva 25" descr="Kuva, joka sisältää kohteen Grafiikka, Fontti, graafinen suunnittelu, muotoilu&#10;&#10;Tekoälyllä luotu sisältö voi olla virheellistä.">
            <a:extLst>
              <a:ext uri="{FF2B5EF4-FFF2-40B4-BE49-F238E27FC236}">
                <a16:creationId xmlns:a16="http://schemas.microsoft.com/office/drawing/2014/main" id="{2C4620E5-D9E1-A382-0D42-98F35D08AD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OPPILASKOHTAINEN TUKI</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11825676" y="2506214"/>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4876800" y="6896100"/>
            <a:ext cx="679710" cy="635252"/>
          </a:xfrm>
          <a:custGeom>
            <a:avLst/>
            <a:gdLst/>
            <a:ahLst/>
            <a:cxnLst/>
            <a:rect l="l" t="t" r="r" b="b"/>
            <a:pathLst>
              <a:path w="929573" h="929573">
                <a:moveTo>
                  <a:pt x="0" y="0"/>
                </a:moveTo>
                <a:lnTo>
                  <a:pt x="929573" y="0"/>
                </a:lnTo>
                <a:lnTo>
                  <a:pt x="929573" y="929573"/>
                </a:lnTo>
                <a:lnTo>
                  <a:pt x="0" y="9295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grpSp>
        <p:nvGrpSpPr>
          <p:cNvPr id="12" name="Group 12">
            <a:extLst>
              <a:ext uri="{C183D7F6-B498-43B3-948B-1728B52AA6E4}">
                <adec:decorative xmlns:adec="http://schemas.microsoft.com/office/drawing/2017/decorative" val="1"/>
              </a:ext>
            </a:extLst>
          </p:cNvPr>
          <p:cNvGrpSpPr/>
          <p:nvPr/>
        </p:nvGrpSpPr>
        <p:grpSpPr>
          <a:xfrm>
            <a:off x="6678286" y="2506214"/>
            <a:ext cx="4145038" cy="5274571"/>
            <a:chOff x="0" y="0"/>
            <a:chExt cx="1091697" cy="1389187"/>
          </a:xfrm>
        </p:grpSpPr>
        <p:sp>
          <p:nvSpPr>
            <p:cNvPr id="13" name="Freeform 13"/>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4" name="TextBox 14"/>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5" name="Freeform 15">
            <a:extLst>
              <a:ext uri="{C183D7F6-B498-43B3-948B-1728B52AA6E4}">
                <adec:decorative xmlns:adec="http://schemas.microsoft.com/office/drawing/2017/decorative" val="1"/>
              </a:ext>
            </a:extLst>
          </p:cNvPr>
          <p:cNvSpPr/>
          <p:nvPr/>
        </p:nvSpPr>
        <p:spPr>
          <a:xfrm>
            <a:off x="9829800" y="6813828"/>
            <a:ext cx="587742" cy="646268"/>
          </a:xfrm>
          <a:custGeom>
            <a:avLst/>
            <a:gdLst/>
            <a:ahLst/>
            <a:cxnLst/>
            <a:rect l="l" t="t" r="r" b="b"/>
            <a:pathLst>
              <a:path w="795016" h="858317">
                <a:moveTo>
                  <a:pt x="0" y="0"/>
                </a:moveTo>
                <a:lnTo>
                  <a:pt x="795016" y="0"/>
                </a:lnTo>
                <a:lnTo>
                  <a:pt x="795016" y="858316"/>
                </a:lnTo>
                <a:lnTo>
                  <a:pt x="0" y="858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grpSp>
        <p:nvGrpSpPr>
          <p:cNvPr id="16" name="Group 16">
            <a:extLst>
              <a:ext uri="{C183D7F6-B498-43B3-948B-1728B52AA6E4}">
                <adec:decorative xmlns:adec="http://schemas.microsoft.com/office/drawing/2017/decorative" val="1"/>
              </a:ext>
            </a:extLst>
          </p:cNvPr>
          <p:cNvGrpSpPr/>
          <p:nvPr/>
        </p:nvGrpSpPr>
        <p:grpSpPr>
          <a:xfrm>
            <a:off x="6436193" y="6482231"/>
            <a:ext cx="1556942" cy="155694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8" name="TextBox 18"/>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6" action="ppaction://hlinksldjump"/>
                </a:rPr>
                <a:t>TÄHÄN VOIT TUTUSTUA TARKEMMIN SIVULLA 29</a:t>
              </a:r>
              <a:endParaRPr lang="fi-FI" sz="1050" i="1" noProof="0" dirty="0">
                <a:solidFill>
                  <a:srgbClr val="000000"/>
                </a:solidFill>
                <a:latin typeface="Arial Italics"/>
                <a:ea typeface="Arial Italics"/>
                <a:cs typeface="Arial Italics"/>
                <a:sym typeface="Arial Italics"/>
              </a:endParaRPr>
            </a:p>
          </p:txBody>
        </p:sp>
      </p:grpSp>
      <p:sp>
        <p:nvSpPr>
          <p:cNvPr id="19" name="Freeform 19">
            <a:extLst>
              <a:ext uri="{C183D7F6-B498-43B3-948B-1728B52AA6E4}">
                <adec:decorative xmlns:adec="http://schemas.microsoft.com/office/drawing/2017/decorative" val="1"/>
              </a:ext>
            </a:extLst>
          </p:cNvPr>
          <p:cNvSpPr/>
          <p:nvPr/>
        </p:nvSpPr>
        <p:spPr>
          <a:xfrm>
            <a:off x="15086873" y="6896100"/>
            <a:ext cx="534127" cy="688988"/>
          </a:xfrm>
          <a:custGeom>
            <a:avLst/>
            <a:gdLst/>
            <a:ahLst/>
            <a:cxnLst/>
            <a:rect l="l" t="t" r="r" b="b"/>
            <a:pathLst>
              <a:path w="631469" h="771260">
                <a:moveTo>
                  <a:pt x="0" y="0"/>
                </a:moveTo>
                <a:lnTo>
                  <a:pt x="631469" y="0"/>
                </a:lnTo>
                <a:lnTo>
                  <a:pt x="631469" y="771260"/>
                </a:lnTo>
                <a:lnTo>
                  <a:pt x="0" y="771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noProof="0" dirty="0"/>
          </a:p>
        </p:txBody>
      </p:sp>
      <p:sp>
        <p:nvSpPr>
          <p:cNvPr id="20" name="TextBox 20"/>
          <p:cNvSpPr txBox="1"/>
          <p:nvPr/>
        </p:nvSpPr>
        <p:spPr>
          <a:xfrm>
            <a:off x="2035638" y="3103436"/>
            <a:ext cx="3640296" cy="3052118"/>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Tuen lomakkeiden organisointi:</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koulussa </a:t>
            </a:r>
            <a:r>
              <a:rPr lang="fi-FI" sz="1599" dirty="0">
                <a:solidFill>
                  <a:srgbClr val="1F1819"/>
                </a:solidFill>
                <a:latin typeface="Arial"/>
                <a:ea typeface="Arial"/>
                <a:cs typeface="Arial"/>
                <a:sym typeface="Arial"/>
              </a:rPr>
              <a:t>laadittiin</a:t>
            </a:r>
            <a:r>
              <a:rPr lang="fi-FI" sz="1599" noProof="0" dirty="0">
                <a:solidFill>
                  <a:srgbClr val="1F1819"/>
                </a:solidFill>
                <a:latin typeface="Arial"/>
                <a:ea typeface="Arial"/>
                <a:cs typeface="Arial"/>
                <a:sym typeface="Arial"/>
              </a:rPr>
              <a:t> suunnitelma tuen lomakkeiden täyttämiseksi: Oppilaskohtaisten tuen oppilaiden listat päivitetään, järjestetään tuen työpajat opettajille, aikataulutetaan laajennetut </a:t>
            </a:r>
            <a:r>
              <a:rPr lang="fi-FI" sz="1599" noProof="0" dirty="0" err="1">
                <a:solidFill>
                  <a:srgbClr val="1F1819"/>
                </a:solidFill>
                <a:latin typeface="Arial"/>
                <a:ea typeface="Arial"/>
                <a:cs typeface="Arial"/>
                <a:sym typeface="Arial"/>
              </a:rPr>
              <a:t>PTT:t</a:t>
            </a:r>
            <a:r>
              <a:rPr lang="fi-FI" sz="1599" noProof="0" dirty="0">
                <a:solidFill>
                  <a:srgbClr val="1F1819"/>
                </a:solidFill>
                <a:latin typeface="Arial"/>
                <a:ea typeface="Arial"/>
                <a:cs typeface="Arial"/>
                <a:sym typeface="Arial"/>
              </a:rPr>
              <a:t> </a:t>
            </a:r>
            <a:r>
              <a:rPr lang="fi-FI" sz="1599" dirty="0">
                <a:solidFill>
                  <a:srgbClr val="1F1819"/>
                </a:solidFill>
                <a:latin typeface="Arial"/>
                <a:ea typeface="Arial"/>
                <a:cs typeface="Arial"/>
                <a:sym typeface="Arial"/>
              </a:rPr>
              <a:t>sekä sovitaan</a:t>
            </a:r>
            <a:r>
              <a:rPr lang="fi-FI" sz="1599" noProof="0" dirty="0">
                <a:solidFill>
                  <a:srgbClr val="1F1819"/>
                </a:solidFill>
                <a:latin typeface="Arial"/>
                <a:ea typeface="Arial"/>
                <a:cs typeface="Arial"/>
                <a:sym typeface="Arial"/>
              </a:rPr>
              <a:t> päätökset rehtorin kanssa. Tulevaisuudessa PTT aikaa vapautetaan alakouluissa pitämällä </a:t>
            </a:r>
            <a:r>
              <a:rPr lang="fi-FI" sz="1599" noProof="0" dirty="0" err="1">
                <a:solidFill>
                  <a:srgbClr val="1F1819"/>
                </a:solidFill>
                <a:latin typeface="Arial"/>
                <a:ea typeface="Arial"/>
                <a:cs typeface="Arial"/>
                <a:sym typeface="Arial"/>
              </a:rPr>
              <a:t>PTT:t</a:t>
            </a:r>
            <a:r>
              <a:rPr lang="fi-FI" sz="1599" noProof="0" dirty="0">
                <a:solidFill>
                  <a:srgbClr val="1F1819"/>
                </a:solidFill>
                <a:latin typeface="Arial"/>
                <a:ea typeface="Arial"/>
                <a:cs typeface="Arial"/>
                <a:sym typeface="Arial"/>
              </a:rPr>
              <a:t> luokka-astekohtaisina.</a:t>
            </a:r>
          </a:p>
        </p:txBody>
      </p:sp>
      <p:sp>
        <p:nvSpPr>
          <p:cNvPr id="21" name="TextBox 21"/>
          <p:cNvSpPr txBox="1"/>
          <p:nvPr/>
        </p:nvSpPr>
        <p:spPr>
          <a:xfrm>
            <a:off x="1783268" y="8090871"/>
            <a:ext cx="3052762"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 #lomakkeet</a:t>
            </a:r>
          </a:p>
        </p:txBody>
      </p:sp>
      <p:sp>
        <p:nvSpPr>
          <p:cNvPr id="22" name="TextBox 22"/>
          <p:cNvSpPr txBox="1"/>
          <p:nvPr/>
        </p:nvSpPr>
        <p:spPr>
          <a:xfrm>
            <a:off x="12078046" y="2737186"/>
            <a:ext cx="3640296" cy="457817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Oppilas- ja ryhmäkohtaisen tuen tuntiresurssin jakaminen: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pienessä koulussa, jossa on yksi oppilaskohtaisen tuen oppilas ja vain yksi tunti käytettävissä, </a:t>
            </a:r>
            <a:r>
              <a:rPr lang="fi-FI" sz="1599" dirty="0">
                <a:solidFill>
                  <a:srgbClr val="1F1819"/>
                </a:solidFill>
                <a:latin typeface="Arial"/>
                <a:ea typeface="Arial"/>
                <a:cs typeface="Arial"/>
                <a:sym typeface="Arial"/>
              </a:rPr>
              <a:t>toimitaan seuraavasti</a:t>
            </a:r>
            <a:r>
              <a:rPr lang="fi-FI" sz="1599" noProof="0" dirty="0">
                <a:solidFill>
                  <a:srgbClr val="1F1819"/>
                </a:solidFill>
                <a:latin typeface="Arial"/>
                <a:ea typeface="Arial"/>
                <a:cs typeface="Arial"/>
                <a:sym typeface="Arial"/>
              </a:rPr>
              <a:t>: erityisopettaja aloittaa tunnin oppilaskohtaisen tuen oppilaan kanssa (30 min) jonka jälkeen oppilas ja erityisopettaja menevät yhdessä isoon ryhmään. Erityisopettaja </a:t>
            </a:r>
            <a:r>
              <a:rPr lang="fi-FI" sz="1599" dirty="0">
                <a:solidFill>
                  <a:srgbClr val="1F1819"/>
                </a:solidFill>
                <a:latin typeface="Arial"/>
                <a:ea typeface="Arial"/>
                <a:cs typeface="Arial"/>
                <a:sym typeface="Arial"/>
              </a:rPr>
              <a:t>laatii</a:t>
            </a:r>
            <a:r>
              <a:rPr lang="fi-FI" sz="1599" noProof="0" dirty="0">
                <a:solidFill>
                  <a:srgbClr val="1F1819"/>
                </a:solidFill>
                <a:latin typeface="Arial"/>
                <a:ea typeface="Arial"/>
                <a:cs typeface="Arial"/>
                <a:sym typeface="Arial"/>
              </a:rPr>
              <a:t> aina suunnitelman yhdessä aineopettajan kanssa ryhmään liittymisestä. Tämä ratkaisu parantaa resurssien riittävyyttä </a:t>
            </a:r>
            <a:r>
              <a:rPr lang="fi-FI" sz="1599" dirty="0">
                <a:solidFill>
                  <a:srgbClr val="1F1819"/>
                </a:solidFill>
                <a:latin typeface="Arial"/>
                <a:ea typeface="Arial"/>
                <a:cs typeface="Arial"/>
                <a:sym typeface="Arial"/>
              </a:rPr>
              <a:t>ja</a:t>
            </a:r>
            <a:r>
              <a:rPr lang="fi-FI" sz="1599" noProof="0" dirty="0">
                <a:solidFill>
                  <a:srgbClr val="1F1819"/>
                </a:solidFill>
                <a:latin typeface="Arial"/>
                <a:ea typeface="Arial"/>
                <a:cs typeface="Arial"/>
                <a:sym typeface="Arial"/>
              </a:rPr>
              <a:t> ehkäisee oppilaan leimautumista.</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23" name="TextBox 23"/>
          <p:cNvSpPr txBox="1"/>
          <p:nvPr/>
        </p:nvSpPr>
        <p:spPr>
          <a:xfrm>
            <a:off x="11825676" y="8090871"/>
            <a:ext cx="3917553"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 #ryhmäkohtainen tuki</a:t>
            </a:r>
          </a:p>
        </p:txBody>
      </p:sp>
      <p:sp>
        <p:nvSpPr>
          <p:cNvPr id="24" name="TextBox 24"/>
          <p:cNvSpPr txBox="1"/>
          <p:nvPr/>
        </p:nvSpPr>
        <p:spPr>
          <a:xfrm>
            <a:off x="6930657" y="3103436"/>
            <a:ext cx="3640296" cy="3295774"/>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Erityisluokkien ns. välimallin ratkaisu:</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työpajassa ideoitiin kokeilua tuen "välimallin ratkaisusta", jota voitaisiin soveltaa tietyissä oppilasryhmissä. Välimallin ratkaisu tarkoittaa, että kaikki oppilaan tunnit eivät </a:t>
            </a:r>
            <a:r>
              <a:rPr lang="fi-FI" sz="1599" dirty="0">
                <a:solidFill>
                  <a:srgbClr val="1F1819"/>
                </a:solidFill>
                <a:latin typeface="Arial"/>
                <a:ea typeface="Arial"/>
                <a:cs typeface="Arial"/>
                <a:sym typeface="Arial"/>
              </a:rPr>
              <a:t>tapahtuisi</a:t>
            </a:r>
            <a:r>
              <a:rPr lang="fi-FI" sz="1599" noProof="0" dirty="0">
                <a:solidFill>
                  <a:srgbClr val="1F1819"/>
                </a:solidFill>
                <a:latin typeface="Arial"/>
                <a:ea typeface="Arial"/>
                <a:cs typeface="Arial"/>
                <a:sym typeface="Arial"/>
              </a:rPr>
              <a:t> eritysluokassa, vaan esimerkiksi taito- ja taideaineet voi</a:t>
            </a:r>
            <a:r>
              <a:rPr lang="fi-FI" sz="1599" dirty="0" err="1">
                <a:solidFill>
                  <a:srgbClr val="1F1819"/>
                </a:solidFill>
                <a:latin typeface="Arial"/>
                <a:ea typeface="Arial"/>
                <a:cs typeface="Arial"/>
                <a:sym typeface="Arial"/>
              </a:rPr>
              <a:t>taisiin</a:t>
            </a:r>
            <a:r>
              <a:rPr lang="fi-FI" sz="1599" noProof="0" dirty="0">
                <a:solidFill>
                  <a:srgbClr val="1F1819"/>
                </a:solidFill>
                <a:latin typeface="Arial"/>
                <a:ea typeface="Arial"/>
                <a:cs typeface="Arial"/>
                <a:sym typeface="Arial"/>
              </a:rPr>
              <a:t> toteuttaa yleisopetuksen ryhmässä.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25" name="TextBox 25"/>
          <p:cNvSpPr txBox="1"/>
          <p:nvPr/>
        </p:nvSpPr>
        <p:spPr>
          <a:xfrm>
            <a:off x="6678286" y="8090871"/>
            <a:ext cx="1991544"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a:t>
            </a:r>
          </a:p>
        </p:txBody>
      </p:sp>
      <p:pic>
        <p:nvPicPr>
          <p:cNvPr id="26" name="Kuva 25" descr="Kuva, joka sisältää kohteen Grafiikka, Fontti, graafinen suunnittelu, muotoilu&#10;&#10;Tekoälyllä luotu sisältö voi olla virheellistä.">
            <a:extLst>
              <a:ext uri="{FF2B5EF4-FFF2-40B4-BE49-F238E27FC236}">
                <a16:creationId xmlns:a16="http://schemas.microsoft.com/office/drawing/2014/main" id="{18004FDC-4444-91E1-9C65-B234A2B69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a:t>
              </a:r>
              <a:r>
                <a:rPr lang="fi-FI" sz="2400" b="1" noProof="0" dirty="0">
                  <a:solidFill>
                    <a:srgbClr val="EA6D49"/>
                  </a:solidFill>
                  <a:latin typeface="Arial Bold"/>
                  <a:ea typeface="Arial Bold"/>
                  <a:cs typeface="Arial Bold"/>
                  <a:sym typeface="Arial Bold"/>
                </a:rPr>
                <a:t> KÄYTÖKSELLÄ REAGOIVAT OPPILAAT JA KOULUPUDOKKAAT</a:t>
              </a:r>
            </a:p>
          </p:txBody>
        </p:sp>
      </p:grpSp>
      <p:grpSp>
        <p:nvGrpSpPr>
          <p:cNvPr id="5" name="Group 5">
            <a:extLst>
              <a:ext uri="{C183D7F6-B498-43B3-948B-1728B52AA6E4}">
                <adec:decorative xmlns:adec="http://schemas.microsoft.com/office/drawing/2017/decorative" val="1"/>
              </a:ext>
            </a:extLst>
          </p:cNvPr>
          <p:cNvGrpSpPr/>
          <p:nvPr/>
        </p:nvGrpSpPr>
        <p:grpSpPr>
          <a:xfrm>
            <a:off x="1393298" y="2642368"/>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11486613" y="2642368"/>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11" name="Group 11">
            <a:extLst>
              <a:ext uri="{C183D7F6-B498-43B3-948B-1728B52AA6E4}">
                <adec:decorative xmlns:adec="http://schemas.microsoft.com/office/drawing/2017/decorative" val="1"/>
              </a:ext>
            </a:extLst>
          </p:cNvPr>
          <p:cNvGrpSpPr/>
          <p:nvPr/>
        </p:nvGrpSpPr>
        <p:grpSpPr>
          <a:xfrm>
            <a:off x="6349705" y="2642368"/>
            <a:ext cx="4145038" cy="5274571"/>
            <a:chOff x="0" y="0"/>
            <a:chExt cx="1091697" cy="1389187"/>
          </a:xfrm>
        </p:grpSpPr>
        <p:sp>
          <p:nvSpPr>
            <p:cNvPr id="12" name="Freeform 12"/>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3" name="TextBox 13"/>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4" name="Freeform 14">
            <a:extLst>
              <a:ext uri="{C183D7F6-B498-43B3-948B-1728B52AA6E4}">
                <adec:decorative xmlns:adec="http://schemas.microsoft.com/office/drawing/2017/decorative" val="1"/>
              </a:ext>
            </a:extLst>
          </p:cNvPr>
          <p:cNvSpPr/>
          <p:nvPr/>
        </p:nvSpPr>
        <p:spPr>
          <a:xfrm>
            <a:off x="9220199" y="6731279"/>
            <a:ext cx="935105" cy="924050"/>
          </a:xfrm>
          <a:custGeom>
            <a:avLst/>
            <a:gdLst/>
            <a:ahLst/>
            <a:cxnLst/>
            <a:rect l="l" t="t" r="r" b="b"/>
            <a:pathLst>
              <a:path w="1159798" h="1227299">
                <a:moveTo>
                  <a:pt x="0" y="0"/>
                </a:moveTo>
                <a:lnTo>
                  <a:pt x="1159797" y="0"/>
                </a:lnTo>
                <a:lnTo>
                  <a:pt x="1159797" y="1227299"/>
                </a:lnTo>
                <a:lnTo>
                  <a:pt x="0" y="1227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5" name="Freeform 15">
            <a:extLst>
              <a:ext uri="{C183D7F6-B498-43B3-948B-1728B52AA6E4}">
                <adec:decorative xmlns:adec="http://schemas.microsoft.com/office/drawing/2017/decorative" val="1"/>
              </a:ext>
            </a:extLst>
          </p:cNvPr>
          <p:cNvSpPr/>
          <p:nvPr/>
        </p:nvSpPr>
        <p:spPr>
          <a:xfrm>
            <a:off x="4267200" y="6819900"/>
            <a:ext cx="1090636" cy="975962"/>
          </a:xfrm>
          <a:custGeom>
            <a:avLst/>
            <a:gdLst/>
            <a:ahLst/>
            <a:cxnLst/>
            <a:rect l="l" t="t" r="r" b="b"/>
            <a:pathLst>
              <a:path w="1501551" h="1229394">
                <a:moveTo>
                  <a:pt x="0" y="0"/>
                </a:moveTo>
                <a:lnTo>
                  <a:pt x="1501551" y="0"/>
                </a:lnTo>
                <a:lnTo>
                  <a:pt x="1501551" y="1229395"/>
                </a:lnTo>
                <a:lnTo>
                  <a:pt x="0" y="1229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sp>
        <p:nvSpPr>
          <p:cNvPr id="16" name="Freeform 16">
            <a:extLst>
              <a:ext uri="{C183D7F6-B498-43B3-948B-1728B52AA6E4}">
                <adec:decorative xmlns:adec="http://schemas.microsoft.com/office/drawing/2017/decorative" val="1"/>
              </a:ext>
            </a:extLst>
          </p:cNvPr>
          <p:cNvSpPr/>
          <p:nvPr/>
        </p:nvSpPr>
        <p:spPr>
          <a:xfrm>
            <a:off x="14554199" y="6896100"/>
            <a:ext cx="809883" cy="778602"/>
          </a:xfrm>
          <a:custGeom>
            <a:avLst/>
            <a:gdLst/>
            <a:ahLst/>
            <a:cxnLst/>
            <a:rect l="l" t="t" r="r" b="b"/>
            <a:pathLst>
              <a:path w="1082269" h="925340">
                <a:moveTo>
                  <a:pt x="0" y="0"/>
                </a:moveTo>
                <a:lnTo>
                  <a:pt x="1082269" y="0"/>
                </a:lnTo>
                <a:lnTo>
                  <a:pt x="1082269" y="925340"/>
                </a:lnTo>
                <a:lnTo>
                  <a:pt x="0" y="925340"/>
                </a:lnTo>
                <a:lnTo>
                  <a:pt x="0" y="0"/>
                </a:lnTo>
                <a:close/>
              </a:path>
            </a:pathLst>
          </a:custGeom>
          <a:blipFill>
            <a:blip r:embed="rId6"/>
            <a:stretch>
              <a:fillRect/>
            </a:stretch>
          </a:blipFill>
        </p:spPr>
        <p:txBody>
          <a:bodyPr/>
          <a:lstStyle/>
          <a:p>
            <a:endParaRPr lang="fi-FI" noProof="0" dirty="0"/>
          </a:p>
        </p:txBody>
      </p:sp>
      <p:sp>
        <p:nvSpPr>
          <p:cNvPr id="17" name="TextBox 17"/>
          <p:cNvSpPr txBox="1"/>
          <p:nvPr/>
        </p:nvSpPr>
        <p:spPr>
          <a:xfrm>
            <a:off x="1717540" y="3239590"/>
            <a:ext cx="3640296" cy="4026743"/>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Käytöksellä reagoivat oppilaat:</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Pohdittavana on, miten systeemi palvelee käytöksellä reagoivia lapsia ja olisiko ryhmäkokojen pienentäminen vaikuttavampi keino. Tiedetään, että Helsingissä ryhmäkokoja pienennetään. Mietitään myös, että pitäisikö alakouluun lisätä K-luokkia. Joustavan ryhmittelyn lisääminen on ainakin tärkeää.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18" name="TextBox 18"/>
          <p:cNvSpPr txBox="1"/>
          <p:nvPr/>
        </p:nvSpPr>
        <p:spPr>
          <a:xfrm>
            <a:off x="1393298" y="8343293"/>
            <a:ext cx="2873902"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#Käytöksellä reagoivat oppilaat</a:t>
            </a:r>
          </a:p>
        </p:txBody>
      </p:sp>
      <p:sp>
        <p:nvSpPr>
          <p:cNvPr id="19" name="TextBox 19"/>
          <p:cNvSpPr txBox="1"/>
          <p:nvPr/>
        </p:nvSpPr>
        <p:spPr>
          <a:xfrm>
            <a:off x="11811000" y="3127728"/>
            <a:ext cx="3640296" cy="360355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Vastuunjakomalli koulupudokkaiden koulunkäynnin edistämiseen: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Laaditaan </a:t>
            </a:r>
            <a:r>
              <a:rPr lang="fi-FI" sz="1599" dirty="0">
                <a:solidFill>
                  <a:srgbClr val="1F1819"/>
                </a:solidFill>
                <a:latin typeface="Arial"/>
                <a:ea typeface="Arial"/>
                <a:cs typeface="Arial"/>
                <a:sym typeface="Arial"/>
              </a:rPr>
              <a:t>toimintasuunnitelma</a:t>
            </a:r>
            <a:r>
              <a:rPr lang="fi-FI" sz="1599" noProof="0" dirty="0">
                <a:solidFill>
                  <a:srgbClr val="1F1819"/>
                </a:solidFill>
                <a:latin typeface="Arial"/>
                <a:ea typeface="Arial"/>
                <a:cs typeface="Arial"/>
                <a:sym typeface="Arial"/>
              </a:rPr>
              <a:t>, kun poissaolot lähestyvät 100h (</a:t>
            </a:r>
            <a:r>
              <a:rPr lang="fi-FI" sz="1599" noProof="0" dirty="0" err="1">
                <a:solidFill>
                  <a:srgbClr val="1F1819"/>
                </a:solidFill>
                <a:latin typeface="Arial"/>
                <a:ea typeface="Arial"/>
                <a:cs typeface="Arial"/>
                <a:sym typeface="Arial"/>
              </a:rPr>
              <a:t>lasua</a:t>
            </a:r>
            <a:r>
              <a:rPr lang="fi-FI" sz="1599" noProof="0" dirty="0">
                <a:solidFill>
                  <a:srgbClr val="1F1819"/>
                </a:solidFill>
                <a:latin typeface="Arial"/>
                <a:ea typeface="Arial"/>
                <a:cs typeface="Arial"/>
                <a:sym typeface="Arial"/>
              </a:rPr>
              <a:t>). Tehdään yhteistyömalli luokanopettajan ja luokanvalvojan tueksi, joka selkeytetään työnjakoa oppilaan asioissa. Työnjaolla tarkoitetaan erityisesti sitä</a:t>
            </a:r>
            <a:r>
              <a:rPr lang="fi-FI" sz="1599" dirty="0">
                <a:solidFill>
                  <a:srgbClr val="1F1819"/>
                </a:solidFill>
                <a:latin typeface="Arial"/>
                <a:ea typeface="Arial"/>
                <a:cs typeface="Arial"/>
                <a:sym typeface="Arial"/>
              </a:rPr>
              <a:t>,</a:t>
            </a:r>
            <a:r>
              <a:rPr lang="fi-FI" sz="1599" noProof="0" dirty="0">
                <a:solidFill>
                  <a:srgbClr val="1F1819"/>
                </a:solidFill>
                <a:latin typeface="Arial"/>
                <a:ea typeface="Arial"/>
                <a:cs typeface="Arial"/>
                <a:sym typeface="Arial"/>
              </a:rPr>
              <a:t> kuka </a:t>
            </a:r>
            <a:r>
              <a:rPr lang="fi-FI" sz="1599" dirty="0">
                <a:solidFill>
                  <a:srgbClr val="1F1819"/>
                </a:solidFill>
                <a:latin typeface="Arial"/>
                <a:ea typeface="Arial"/>
                <a:cs typeface="Arial"/>
                <a:sym typeface="Arial"/>
              </a:rPr>
              <a:t>laatii</a:t>
            </a:r>
            <a:r>
              <a:rPr lang="fi-FI" sz="1599" noProof="0" dirty="0">
                <a:solidFill>
                  <a:srgbClr val="1F1819"/>
                </a:solidFill>
                <a:latin typeface="Arial"/>
                <a:ea typeface="Arial"/>
                <a:cs typeface="Arial"/>
                <a:sym typeface="Arial"/>
              </a:rPr>
              <a:t> opintojen etenemiseen liittyvät paketit ja kuka koordinoi monialaista yhteistyötä sekä kutsuu koolle </a:t>
            </a:r>
            <a:r>
              <a:rPr lang="fi-FI" sz="1599" dirty="0">
                <a:solidFill>
                  <a:srgbClr val="1F1819"/>
                </a:solidFill>
                <a:latin typeface="Arial"/>
                <a:ea typeface="Arial"/>
                <a:cs typeface="Arial"/>
                <a:sym typeface="Arial"/>
              </a:rPr>
              <a:t>tarvittavat kokoukset</a:t>
            </a:r>
            <a:r>
              <a:rPr lang="fi-FI" sz="1599" noProof="0" dirty="0">
                <a:solidFill>
                  <a:srgbClr val="1F1819"/>
                </a:solidFill>
                <a:latin typeface="Arial"/>
                <a:ea typeface="Arial"/>
                <a:cs typeface="Arial"/>
                <a:sym typeface="Arial"/>
              </a:rPr>
              <a:t>. </a:t>
            </a:r>
          </a:p>
        </p:txBody>
      </p:sp>
      <p:sp>
        <p:nvSpPr>
          <p:cNvPr id="20" name="TextBox 20"/>
          <p:cNvSpPr txBox="1"/>
          <p:nvPr/>
        </p:nvSpPr>
        <p:spPr>
          <a:xfrm>
            <a:off x="11500060" y="8318640"/>
            <a:ext cx="1606340"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#Koulupudokkaat</a:t>
            </a:r>
          </a:p>
        </p:txBody>
      </p:sp>
      <p:sp>
        <p:nvSpPr>
          <p:cNvPr id="21" name="TextBox 21"/>
          <p:cNvSpPr txBox="1"/>
          <p:nvPr/>
        </p:nvSpPr>
        <p:spPr>
          <a:xfrm>
            <a:off x="6602076" y="3221796"/>
            <a:ext cx="3640296" cy="3026470"/>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Nepsy-tuen varmistus:</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Nepsy-tuki voisi olla yksi toimiva ratkaisu käytöksellä oireilevien oppilaiden tukemiseen ryhmässä. Toivomme lisää koulutusta Nepsy-tuesta sekä Nepsy-tuen palauttamista kouluihin. Opettajilla tulisi olla</a:t>
            </a:r>
            <a:r>
              <a:rPr lang="fi-FI" sz="1599" dirty="0">
                <a:solidFill>
                  <a:srgbClr val="1F1819"/>
                </a:solidFill>
                <a:latin typeface="Arial"/>
                <a:ea typeface="Arial"/>
                <a:cs typeface="Arial"/>
                <a:sym typeface="Arial"/>
              </a:rPr>
              <a:t> käytettävissään</a:t>
            </a:r>
            <a:r>
              <a:rPr lang="fi-FI" sz="1599" noProof="0" dirty="0">
                <a:solidFill>
                  <a:srgbClr val="1F1819"/>
                </a:solidFill>
                <a:latin typeface="Arial"/>
                <a:ea typeface="Arial"/>
                <a:cs typeface="Arial"/>
                <a:sym typeface="Arial"/>
              </a:rPr>
              <a:t> konkreettiset </a:t>
            </a:r>
            <a:r>
              <a:rPr lang="fi-FI" sz="1599" noProof="0" dirty="0" err="1">
                <a:solidFill>
                  <a:srgbClr val="1F1819"/>
                </a:solidFill>
                <a:latin typeface="Arial"/>
                <a:ea typeface="Arial"/>
                <a:cs typeface="Arial"/>
                <a:sym typeface="Arial"/>
              </a:rPr>
              <a:t>nepsy</a:t>
            </a:r>
            <a:r>
              <a:rPr lang="fi-FI" sz="1599" noProof="0" dirty="0">
                <a:solidFill>
                  <a:srgbClr val="1F1819"/>
                </a:solidFill>
                <a:latin typeface="Arial"/>
                <a:ea typeface="Arial"/>
                <a:cs typeface="Arial"/>
                <a:sym typeface="Arial"/>
              </a:rPr>
              <a:t>-tuen työvälineet.</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22" name="TextBox 22"/>
          <p:cNvSpPr txBox="1"/>
          <p:nvPr/>
        </p:nvSpPr>
        <p:spPr>
          <a:xfrm>
            <a:off x="6349704" y="8343293"/>
            <a:ext cx="4394495" cy="461665"/>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#Oppimisen edellytyksiä tukevat opetusjärjestelyt </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#Nepsy-tuki</a:t>
            </a:r>
          </a:p>
        </p:txBody>
      </p:sp>
      <p:pic>
        <p:nvPicPr>
          <p:cNvPr id="23" name="Kuva 22" descr="Kuva, joka sisältää kohteen Grafiikka, Fontti, graafinen suunnittelu, muotoilu&#10;&#10;Tekoälyllä luotu sisältö voi olla virheellistä.">
            <a:extLst>
              <a:ext uri="{FF2B5EF4-FFF2-40B4-BE49-F238E27FC236}">
                <a16:creationId xmlns:a16="http://schemas.microsoft.com/office/drawing/2014/main" id="{E0586DCF-8EBE-01E3-6081-7097CA9A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YHTEISTYÖ HUOLTAJAT/KOULUNKÄYNNINOHJAAJAT</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6912705" y="2506214"/>
            <a:ext cx="4145038" cy="5274571"/>
            <a:chOff x="0" y="0"/>
            <a:chExt cx="1091697" cy="1389187"/>
          </a:xfrm>
        </p:grpSpPr>
        <p:sp>
          <p:nvSpPr>
            <p:cNvPr id="9" name="Freeform 9"/>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0" name="TextBox 10"/>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1" name="Freeform 11">
            <a:extLst>
              <a:ext uri="{C183D7F6-B498-43B3-948B-1728B52AA6E4}">
                <adec:decorative xmlns:adec="http://schemas.microsoft.com/office/drawing/2017/decorative" val="1"/>
              </a:ext>
            </a:extLst>
          </p:cNvPr>
          <p:cNvSpPr/>
          <p:nvPr/>
        </p:nvSpPr>
        <p:spPr>
          <a:xfrm>
            <a:off x="9982200" y="6851333"/>
            <a:ext cx="823172" cy="715741"/>
          </a:xfrm>
          <a:custGeom>
            <a:avLst/>
            <a:gdLst/>
            <a:ahLst/>
            <a:cxnLst/>
            <a:rect l="l" t="t" r="r" b="b"/>
            <a:pathLst>
              <a:path w="957124" h="865001">
                <a:moveTo>
                  <a:pt x="0" y="0"/>
                </a:moveTo>
                <a:lnTo>
                  <a:pt x="957124" y="0"/>
                </a:lnTo>
                <a:lnTo>
                  <a:pt x="957124" y="865000"/>
                </a:lnTo>
                <a:lnTo>
                  <a:pt x="0" y="86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2" name="Freeform 12">
            <a:extLst>
              <a:ext uri="{C183D7F6-B498-43B3-948B-1728B52AA6E4}">
                <adec:decorative xmlns:adec="http://schemas.microsoft.com/office/drawing/2017/decorative" val="1"/>
              </a:ext>
            </a:extLst>
          </p:cNvPr>
          <p:cNvSpPr/>
          <p:nvPr/>
        </p:nvSpPr>
        <p:spPr>
          <a:xfrm>
            <a:off x="4406266" y="6669811"/>
            <a:ext cx="1277714" cy="875234"/>
          </a:xfrm>
          <a:custGeom>
            <a:avLst/>
            <a:gdLst/>
            <a:ahLst/>
            <a:cxnLst/>
            <a:rect l="l" t="t" r="r" b="b"/>
            <a:pathLst>
              <a:path w="1277714" h="875234">
                <a:moveTo>
                  <a:pt x="0" y="0"/>
                </a:moveTo>
                <a:lnTo>
                  <a:pt x="1277714" y="0"/>
                </a:lnTo>
                <a:lnTo>
                  <a:pt x="1277714" y="875235"/>
                </a:lnTo>
                <a:lnTo>
                  <a:pt x="0" y="875235"/>
                </a:lnTo>
                <a:lnTo>
                  <a:pt x="0" y="0"/>
                </a:lnTo>
                <a:close/>
              </a:path>
            </a:pathLst>
          </a:custGeom>
          <a:blipFill>
            <a:blip r:embed="rId4"/>
            <a:stretch>
              <a:fillRect/>
            </a:stretch>
          </a:blipFill>
        </p:spPr>
        <p:txBody>
          <a:bodyPr/>
          <a:lstStyle/>
          <a:p>
            <a:endParaRPr lang="fi-FI" noProof="0" dirty="0"/>
          </a:p>
        </p:txBody>
      </p:sp>
      <p:grpSp>
        <p:nvGrpSpPr>
          <p:cNvPr id="13" name="Group 13">
            <a:extLst>
              <a:ext uri="{C183D7F6-B498-43B3-948B-1728B52AA6E4}">
                <adec:decorative xmlns:adec="http://schemas.microsoft.com/office/drawing/2017/decorative" val="1"/>
              </a:ext>
            </a:extLst>
          </p:cNvPr>
          <p:cNvGrpSpPr/>
          <p:nvPr/>
        </p:nvGrpSpPr>
        <p:grpSpPr>
          <a:xfrm>
            <a:off x="12038818" y="2506214"/>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15219869" y="6702073"/>
            <a:ext cx="543177" cy="810712"/>
          </a:xfrm>
          <a:custGeom>
            <a:avLst/>
            <a:gdLst/>
            <a:ahLst/>
            <a:cxnLst/>
            <a:rect l="l" t="t" r="r" b="b"/>
            <a:pathLst>
              <a:path w="543177" h="810712">
                <a:moveTo>
                  <a:pt x="0" y="0"/>
                </a:moveTo>
                <a:lnTo>
                  <a:pt x="543177" y="0"/>
                </a:lnTo>
                <a:lnTo>
                  <a:pt x="543177" y="810712"/>
                </a:lnTo>
                <a:lnTo>
                  <a:pt x="0" y="810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noProof="0" dirty="0"/>
          </a:p>
        </p:txBody>
      </p:sp>
      <p:sp>
        <p:nvSpPr>
          <p:cNvPr id="17" name="TextBox 17"/>
          <p:cNvSpPr txBox="1"/>
          <p:nvPr/>
        </p:nvSpPr>
        <p:spPr>
          <a:xfrm>
            <a:off x="7163414" y="3103436"/>
            <a:ext cx="3640296" cy="3847207"/>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Selkeä huoltajaviestintä ennen oppilaskohtaiseen tukeen siirtymistä:</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panostetaan selkeään huoltajaviestintään, johon </a:t>
            </a:r>
            <a:r>
              <a:rPr lang="fi-FI" sz="1599" dirty="0">
                <a:solidFill>
                  <a:srgbClr val="1F1819"/>
                </a:solidFill>
                <a:latin typeface="Arial"/>
                <a:ea typeface="Arial"/>
                <a:cs typeface="Arial"/>
                <a:sym typeface="Arial"/>
              </a:rPr>
              <a:t>laaditaan</a:t>
            </a:r>
            <a:r>
              <a:rPr lang="fi-FI" sz="1599" noProof="0" dirty="0">
                <a:solidFill>
                  <a:srgbClr val="1F1819"/>
                </a:solidFill>
                <a:latin typeface="Arial"/>
                <a:ea typeface="Arial"/>
                <a:cs typeface="Arial"/>
                <a:sym typeface="Arial"/>
              </a:rPr>
              <a:t> yhteinen muokattava pohja. Huoltajilla </a:t>
            </a:r>
            <a:r>
              <a:rPr lang="fi-FI" sz="1599" dirty="0">
                <a:solidFill>
                  <a:srgbClr val="1F1819"/>
                </a:solidFill>
                <a:latin typeface="Arial"/>
                <a:ea typeface="Arial"/>
                <a:cs typeface="Arial"/>
                <a:sym typeface="Arial"/>
              </a:rPr>
              <a:t>tulee olla</a:t>
            </a:r>
            <a:r>
              <a:rPr lang="fi-FI" sz="1599" noProof="0" dirty="0">
                <a:solidFill>
                  <a:srgbClr val="1F1819"/>
                </a:solidFill>
                <a:latin typeface="Arial"/>
                <a:ea typeface="Arial"/>
                <a:cs typeface="Arial"/>
                <a:sym typeface="Arial"/>
              </a:rPr>
              <a:t> selkeä tieto ryhmäkohtaisesta tuesta oman lapsen luokassa </a:t>
            </a:r>
            <a:r>
              <a:rPr lang="fi-FI" sz="1599" dirty="0">
                <a:solidFill>
                  <a:srgbClr val="1F1819"/>
                </a:solidFill>
                <a:latin typeface="Arial"/>
                <a:ea typeface="Arial"/>
                <a:cs typeface="Arial"/>
                <a:sym typeface="Arial"/>
              </a:rPr>
              <a:t>sekä</a:t>
            </a:r>
            <a:r>
              <a:rPr lang="fi-FI" sz="1599" noProof="0" dirty="0">
                <a:solidFill>
                  <a:srgbClr val="1F1819"/>
                </a:solidFill>
                <a:latin typeface="Arial"/>
                <a:ea typeface="Arial"/>
                <a:cs typeface="Arial"/>
                <a:sym typeface="Arial"/>
              </a:rPr>
              <a:t> oppilaskohtaiseen tukeen siirtymisestä. Erityisopettajien ja rehtorien suunnitteluryhmät vastaavat koulukohtaisesta soveltamisesta</a:t>
            </a:r>
            <a:r>
              <a:rPr lang="fi-FI" sz="1599" dirty="0">
                <a:solidFill>
                  <a:srgbClr val="1F1819"/>
                </a:solidFill>
                <a:latin typeface="Arial"/>
                <a:ea typeface="Arial"/>
                <a:cs typeface="Arial"/>
                <a:sym typeface="Arial"/>
              </a:rPr>
              <a:t>, ja k</a:t>
            </a:r>
            <a:r>
              <a:rPr lang="fi-FI" sz="1599" noProof="0" dirty="0" err="1">
                <a:solidFill>
                  <a:srgbClr val="1F1819"/>
                </a:solidFill>
                <a:latin typeface="Arial"/>
                <a:ea typeface="Arial"/>
                <a:cs typeface="Arial"/>
                <a:sym typeface="Arial"/>
              </a:rPr>
              <a:t>oordinaattori</a:t>
            </a:r>
            <a:r>
              <a:rPr lang="fi-FI" sz="1599" noProof="0" dirty="0">
                <a:solidFill>
                  <a:srgbClr val="1F1819"/>
                </a:solidFill>
                <a:latin typeface="Arial"/>
                <a:ea typeface="Arial"/>
                <a:cs typeface="Arial"/>
                <a:sym typeface="Arial"/>
              </a:rPr>
              <a:t> toimii linkkinä näiden ryhmien välillä.</a:t>
            </a:r>
          </a:p>
        </p:txBody>
      </p:sp>
      <p:sp>
        <p:nvSpPr>
          <p:cNvPr id="18" name="TextBox 18"/>
          <p:cNvSpPr txBox="1"/>
          <p:nvPr/>
        </p:nvSpPr>
        <p:spPr>
          <a:xfrm>
            <a:off x="2035638" y="3103436"/>
            <a:ext cx="3640296" cy="3026470"/>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Huoltajayhteistyön </a:t>
            </a:r>
            <a:r>
              <a:rPr lang="fi-FI" sz="2000" b="1" dirty="0">
                <a:solidFill>
                  <a:srgbClr val="1F1819"/>
                </a:solidFill>
                <a:latin typeface="Arial Bold"/>
                <a:ea typeface="Arial Bold"/>
                <a:cs typeface="Arial Bold"/>
                <a:sym typeface="Arial Bold"/>
              </a:rPr>
              <a:t>tarkistus</a:t>
            </a:r>
            <a:r>
              <a:rPr lang="fi-FI" sz="2000" b="1" noProof="0" dirty="0">
                <a:solidFill>
                  <a:srgbClr val="1F1819"/>
                </a:solidFill>
                <a:latin typeface="Arial Bold"/>
                <a:ea typeface="Arial Bold"/>
                <a:cs typeface="Arial Bold"/>
                <a:sym typeface="Arial Bold"/>
              </a:rPr>
              <a:t>lista:</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kokeillaan </a:t>
            </a:r>
            <a:r>
              <a:rPr lang="fi-FI" sz="1599" dirty="0">
                <a:solidFill>
                  <a:srgbClr val="1F1819"/>
                </a:solidFill>
                <a:latin typeface="Arial"/>
                <a:ea typeface="Arial"/>
                <a:cs typeface="Arial"/>
                <a:sym typeface="Arial"/>
              </a:rPr>
              <a:t>tarkistus</a:t>
            </a:r>
            <a:r>
              <a:rPr lang="fi-FI" sz="1599" noProof="0" dirty="0">
                <a:solidFill>
                  <a:srgbClr val="1F1819"/>
                </a:solidFill>
                <a:latin typeface="Arial"/>
                <a:ea typeface="Arial"/>
                <a:cs typeface="Arial"/>
                <a:sym typeface="Arial"/>
              </a:rPr>
              <a:t>listaa huoltajayhteistyön selkeyttämiseksi. Listan tarkoituksena on auttaa opettajia hahmottamaan huoltajayhteistyössä huomioitavat asiat sekä edistää avointa ja ajoissa aloitettua yhteystyötä. Tämä tukee myös huoltajien ja oppilaiden osallistamista. </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12291189" y="3103436"/>
            <a:ext cx="3640296" cy="366767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Yhteistyö koulukäynninohjaajien kanssa:</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panostetaan tuen suunnitteluun myös koulunkäynninohjaajien kanssa. Jotta toimintaa voidaan kehittää tuen uudistuksen mukaisesti. Erityisopettajat voivat ohjata ja neuvoa, miten ohjaajat voivat toimia oppilaiden kanssa. Koulunkäynninohjaajat ovat </a:t>
            </a:r>
            <a:r>
              <a:rPr lang="fi-FI" sz="1599" dirty="0">
                <a:solidFill>
                  <a:srgbClr val="1F1819"/>
                </a:solidFill>
                <a:latin typeface="Arial"/>
                <a:ea typeface="Arial"/>
                <a:cs typeface="Arial"/>
                <a:sym typeface="Arial"/>
              </a:rPr>
              <a:t>merkittävä</a:t>
            </a:r>
            <a:r>
              <a:rPr lang="fi-FI" sz="1599" noProof="0" dirty="0">
                <a:solidFill>
                  <a:srgbClr val="1F1819"/>
                </a:solidFill>
                <a:latin typeface="Arial"/>
                <a:ea typeface="Arial"/>
                <a:cs typeface="Arial"/>
                <a:sym typeface="Arial"/>
              </a:rPr>
              <a:t> voimavara, ja yhteistyön vahvistaminen on keskeistä uudistuksessa. </a:t>
            </a:r>
          </a:p>
        </p:txBody>
      </p:sp>
      <p:sp>
        <p:nvSpPr>
          <p:cNvPr id="20" name="TextBox 20"/>
          <p:cNvSpPr txBox="1"/>
          <p:nvPr/>
        </p:nvSpPr>
        <p:spPr>
          <a:xfrm>
            <a:off x="12164752" y="8144638"/>
            <a:ext cx="1856048"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#Yhteistyö #Roolit</a:t>
            </a:r>
          </a:p>
        </p:txBody>
      </p:sp>
      <p:sp>
        <p:nvSpPr>
          <p:cNvPr id="21" name="TextBox 21"/>
          <p:cNvSpPr txBox="1"/>
          <p:nvPr/>
        </p:nvSpPr>
        <p:spPr>
          <a:xfrm>
            <a:off x="6912705" y="8144638"/>
            <a:ext cx="4145038"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#Viestintä #Huoltajat </a:t>
            </a:r>
          </a:p>
        </p:txBody>
      </p:sp>
      <p:sp>
        <p:nvSpPr>
          <p:cNvPr id="22" name="TextBox 22"/>
          <p:cNvSpPr txBox="1"/>
          <p:nvPr/>
        </p:nvSpPr>
        <p:spPr>
          <a:xfrm>
            <a:off x="1783268" y="8144638"/>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#Yhteistyö #Huoltajat </a:t>
            </a:r>
          </a:p>
        </p:txBody>
      </p:sp>
      <p:grpSp>
        <p:nvGrpSpPr>
          <p:cNvPr id="23" name="Group 23">
            <a:extLst>
              <a:ext uri="{C183D7F6-B498-43B3-948B-1728B52AA6E4}">
                <adec:decorative xmlns:adec="http://schemas.microsoft.com/office/drawing/2017/decorative" val="1"/>
              </a:ext>
            </a:extLst>
          </p:cNvPr>
          <p:cNvGrpSpPr/>
          <p:nvPr/>
        </p:nvGrpSpPr>
        <p:grpSpPr>
          <a:xfrm>
            <a:off x="1382474" y="6463978"/>
            <a:ext cx="1556942" cy="155694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7" action="ppaction://hlinksldjump"/>
                </a:rPr>
                <a:t>TÄHÄN VOIT TUTUSTUA TARKEMMIN SIVULLA 30</a:t>
              </a:r>
              <a:endParaRPr lang="fi-FI" sz="1050" i="1" noProof="0" dirty="0">
                <a:solidFill>
                  <a:srgbClr val="000000"/>
                </a:solidFill>
                <a:latin typeface="Arial Italics"/>
                <a:ea typeface="Arial Italics"/>
                <a:cs typeface="Arial Italics"/>
                <a:sym typeface="Arial Italics"/>
              </a:endParaRPr>
            </a:p>
          </p:txBody>
        </p:sp>
      </p:grpSp>
      <p:pic>
        <p:nvPicPr>
          <p:cNvPr id="26" name="Kuva 25" descr="Kuva, joka sisältää kohteen Grafiikka, Fontti, graafinen suunnittelu, muotoilu&#10;&#10;Tekoälyllä luotu sisältö voi olla virheellistä.">
            <a:extLst>
              <a:ext uri="{FF2B5EF4-FFF2-40B4-BE49-F238E27FC236}">
                <a16:creationId xmlns:a16="http://schemas.microsoft.com/office/drawing/2014/main" id="{4F27EE1F-7CBA-2042-23F6-2250DE54E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Osake Logo"/>
          <p:cNvGrpSpPr/>
          <p:nvPr/>
        </p:nvGrpSpPr>
        <p:grpSpPr>
          <a:xfrm>
            <a:off x="1689926" y="794471"/>
            <a:ext cx="3689262" cy="8695921"/>
            <a:chOff x="0" y="0"/>
            <a:chExt cx="571563" cy="1347226"/>
          </a:xfrm>
        </p:grpSpPr>
        <p:sp>
          <p:nvSpPr>
            <p:cNvPr id="4" name="Freeform 4"/>
            <p:cNvSpPr/>
            <p:nvPr/>
          </p:nvSpPr>
          <p:spPr>
            <a:xfrm>
              <a:off x="0" y="0"/>
              <a:ext cx="571563" cy="1347226"/>
            </a:xfrm>
            <a:custGeom>
              <a:avLst/>
              <a:gdLst/>
              <a:ahLst/>
              <a:cxnLst/>
              <a:rect l="l" t="t" r="r" b="b"/>
              <a:pathLst>
                <a:path w="571563" h="1347226">
                  <a:moveTo>
                    <a:pt x="0" y="0"/>
                  </a:moveTo>
                  <a:lnTo>
                    <a:pt x="571563" y="0"/>
                  </a:lnTo>
                  <a:lnTo>
                    <a:pt x="571563" y="1347226"/>
                  </a:lnTo>
                  <a:lnTo>
                    <a:pt x="0" y="1347226"/>
                  </a:lnTo>
                  <a:close/>
                </a:path>
              </a:pathLst>
            </a:custGeom>
            <a:blipFill>
              <a:blip r:embed="rId2"/>
              <a:stretch>
                <a:fillRect l="-69712" r="-89015" b="-9766"/>
              </a:stretch>
            </a:blipFill>
          </p:spPr>
          <p:txBody>
            <a:bodyPr/>
            <a:lstStyle/>
            <a:p>
              <a:endParaRPr lang="fi-FI" noProof="0" dirty="0"/>
            </a:p>
          </p:txBody>
        </p:sp>
      </p:grpSp>
      <p:sp>
        <p:nvSpPr>
          <p:cNvPr id="7" name="TextBox 7"/>
          <p:cNvSpPr txBox="1"/>
          <p:nvPr/>
        </p:nvSpPr>
        <p:spPr>
          <a:xfrm>
            <a:off x="6934200" y="1499145"/>
            <a:ext cx="10210800" cy="4847481"/>
          </a:xfrm>
          <a:prstGeom prst="rect">
            <a:avLst/>
          </a:prstGeom>
        </p:spPr>
        <p:txBody>
          <a:bodyPr wrap="square" lIns="0" tIns="0" rIns="0" bIns="0" rtlCol="0" anchor="t">
            <a:spAutoFit/>
          </a:bodyPr>
          <a:lstStyle/>
          <a:p>
            <a:pPr algn="l">
              <a:lnSpc>
                <a:spcPts val="2654"/>
              </a:lnSpc>
            </a:pPr>
            <a:r>
              <a:rPr lang="fi-FI" sz="2250" noProof="0" dirty="0">
                <a:solidFill>
                  <a:srgbClr val="1F1819"/>
                </a:solidFill>
                <a:latin typeface="Arial" panose="020B0604020202020204" pitchFamily="34" charset="0"/>
                <a:ea typeface="Arial Italics"/>
                <a:cs typeface="Arial" panose="020B0604020202020204" pitchFamily="34" charset="0"/>
                <a:sym typeface="Arial Italics"/>
              </a:rPr>
              <a:t>Oppimisen ja koulunkäyntiä koskeva lainsäädäntö ja opetussuunnitelmat uudistuivat 1.8.2025 alkaen. Uudistus toi mukanaan oppimisen edellytyksiä tukevat opetusjärjestelyt, jotka määritellään perusopetuksen opetussuunnitelman perusteissa luvussa 7.2. Uuden edessä haluttiin seudullisesti varata aikaa yhteiselle keskustelulle. Tampereen seudun Osake tarjosi kaikille seudun kunnille mahdollisuuden yhteisesti jäsentää oman kunnan uudistukseen liittyviä toimintamalleja.</a:t>
            </a:r>
            <a:endParaRPr lang="fi-FI" sz="2250" dirty="0">
              <a:solidFill>
                <a:srgbClr val="1F1819"/>
              </a:solidFill>
              <a:latin typeface="Arial" panose="020B0604020202020204" pitchFamily="34" charset="0"/>
              <a:ea typeface="Arial Italics"/>
              <a:cs typeface="Arial" panose="020B0604020202020204" pitchFamily="34" charset="0"/>
              <a:sym typeface="Arial Italics"/>
            </a:endParaRPr>
          </a:p>
          <a:p>
            <a:pPr algn="l">
              <a:lnSpc>
                <a:spcPts val="2654"/>
              </a:lnSpc>
            </a:pPr>
            <a:endParaRPr lang="fi-FI" sz="2250" noProof="0" dirty="0">
              <a:solidFill>
                <a:srgbClr val="1F1819"/>
              </a:solidFill>
              <a:latin typeface="Arial" panose="020B0604020202020204" pitchFamily="34" charset="0"/>
              <a:ea typeface="Arial Italics"/>
              <a:cs typeface="Arial" panose="020B0604020202020204" pitchFamily="34" charset="0"/>
              <a:sym typeface="Arial Italics"/>
            </a:endParaRPr>
          </a:p>
          <a:p>
            <a:pPr algn="l">
              <a:lnSpc>
                <a:spcPts val="2654"/>
              </a:lnSpc>
            </a:pPr>
            <a:r>
              <a:rPr lang="fi-FI" sz="2250" noProof="0" dirty="0">
                <a:solidFill>
                  <a:srgbClr val="1F1819"/>
                </a:solidFill>
                <a:latin typeface="Arial" panose="020B0604020202020204" pitchFamily="34" charset="0"/>
                <a:ea typeface="Arial Italics"/>
                <a:cs typeface="Arial" panose="020B0604020202020204" pitchFamily="34" charset="0"/>
                <a:sym typeface="Arial Italics"/>
              </a:rPr>
              <a:t>Tampereen seudun keskustelevien työpajojen tavoitteena oli </a:t>
            </a:r>
            <a:r>
              <a:rPr lang="fi-FI" sz="2250" dirty="0">
                <a:solidFill>
                  <a:srgbClr val="1F1819"/>
                </a:solidFill>
                <a:latin typeface="Arial" panose="020B0604020202020204" pitchFamily="34" charset="0"/>
                <a:ea typeface="Arial Italics"/>
                <a:cs typeface="Arial" panose="020B0604020202020204" pitchFamily="34" charset="0"/>
                <a:sym typeface="Arial Italics"/>
              </a:rPr>
              <a:t>toinen </a:t>
            </a:r>
            <a:r>
              <a:rPr lang="fi-FI" sz="2250" noProof="0" dirty="0">
                <a:solidFill>
                  <a:srgbClr val="1F1819"/>
                </a:solidFill>
                <a:latin typeface="Arial" panose="020B0604020202020204" pitchFamily="34" charset="0"/>
                <a:ea typeface="Arial Italics"/>
                <a:cs typeface="Arial" panose="020B0604020202020204" pitchFamily="34" charset="0"/>
                <a:sym typeface="Arial Italics"/>
              </a:rPr>
              <a:t>seuraavista: 1) varmistaa yhteinen ymmärrys kuntien omista oppimisen tuen järjestämisen käytännöistä ja työtavoista tai 2) edelleen jäsentää tuen uudistuksen prosessia alkusyksyn kokemusten perusteella.</a:t>
            </a:r>
          </a:p>
          <a:p>
            <a:pPr algn="l">
              <a:lnSpc>
                <a:spcPts val="2654"/>
              </a:lnSpc>
            </a:pPr>
            <a:endParaRPr lang="fi-FI" sz="2250" dirty="0">
              <a:solidFill>
                <a:srgbClr val="1F1819"/>
              </a:solidFill>
              <a:latin typeface="Arial" panose="020B0604020202020204" pitchFamily="34" charset="0"/>
              <a:ea typeface="Arial Italics"/>
              <a:cs typeface="Arial" panose="020B0604020202020204" pitchFamily="34" charset="0"/>
              <a:sym typeface="Arial Italics"/>
            </a:endParaRPr>
          </a:p>
          <a:p>
            <a:pPr algn="l">
              <a:lnSpc>
                <a:spcPts val="2654"/>
              </a:lnSpc>
            </a:pPr>
            <a:r>
              <a:rPr lang="fi-FI" sz="2250" noProof="0" dirty="0">
                <a:solidFill>
                  <a:srgbClr val="1F1819"/>
                </a:solidFill>
                <a:latin typeface="Arial" panose="020B0604020202020204" pitchFamily="34" charset="0"/>
                <a:ea typeface="Arial Italics"/>
                <a:cs typeface="Arial" panose="020B0604020202020204" pitchFamily="34" charset="0"/>
                <a:sym typeface="Arial Italics"/>
              </a:rPr>
              <a:t>Työpajoja pidettiin seuraavasti:</a:t>
            </a:r>
          </a:p>
        </p:txBody>
      </p:sp>
      <p:sp>
        <p:nvSpPr>
          <p:cNvPr id="8" name="TextBox 8"/>
          <p:cNvSpPr txBox="1"/>
          <p:nvPr/>
        </p:nvSpPr>
        <p:spPr>
          <a:xfrm>
            <a:off x="6934200" y="6806704"/>
            <a:ext cx="4419599" cy="2667397"/>
          </a:xfrm>
          <a:prstGeom prst="rect">
            <a:avLst/>
          </a:prstGeom>
        </p:spPr>
        <p:txBody>
          <a:bodyPr wrap="square" lIns="0" tIns="0" rIns="0" bIns="0" rtlCol="0" anchor="t">
            <a:spAutoFit/>
          </a:bodyPr>
          <a:lstStyle/>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Pirkkalan työpaja 09.09.2025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Nokian työpaja 29.09.2025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Vesilahden työpaja 04.10.2025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Ylöjärven työpaja 29.10.2025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Kangasalan työpaja 30.10.2025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Hervannan työpaja 03.11. 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Hatanpään työpaja 05.11.2025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a:t>
            </a:r>
          </a:p>
        </p:txBody>
      </p:sp>
      <p:pic>
        <p:nvPicPr>
          <p:cNvPr id="5" name="Kuva 4" descr="Kuva, joka sisältää kohteen piha-, puu, pyörä, Polkupyörän kiekko&#10;&#10;Tekoälyllä luotu sisältö voi olla virheellistä.">
            <a:extLst>
              <a:ext uri="{FF2B5EF4-FFF2-40B4-BE49-F238E27FC236}">
                <a16:creationId xmlns:a16="http://schemas.microsoft.com/office/drawing/2014/main" id="{EEBFFF1E-7618-F7D0-0F1A-C58D3EFA9C12}"/>
              </a:ext>
            </a:extLst>
          </p:cNvPr>
          <p:cNvPicPr>
            <a:picLocks noChangeAspect="1"/>
          </p:cNvPicPr>
          <p:nvPr/>
        </p:nvPicPr>
        <p:blipFill>
          <a:blip r:embed="rId3">
            <a:alphaModFix amt="84000"/>
            <a:extLst>
              <a:ext uri="{28A0092B-C50C-407E-A947-70E740481C1C}">
                <a14:useLocalDpi xmlns:a14="http://schemas.microsoft.com/office/drawing/2010/main" val="0"/>
              </a:ext>
            </a:extLst>
          </a:blip>
          <a:srcRect l="33086" t="10" r="27902" b="-10"/>
          <a:stretch>
            <a:fillRect/>
          </a:stretch>
        </p:blipFill>
        <p:spPr>
          <a:xfrm>
            <a:off x="0" y="0"/>
            <a:ext cx="6019801" cy="10287000"/>
          </a:xfrm>
          <a:prstGeom prst="rect">
            <a:avLst/>
          </a:prstGeom>
        </p:spPr>
      </p:pic>
      <p:pic>
        <p:nvPicPr>
          <p:cNvPr id="9" name="Kuva 8" descr="Kuva, joka sisältää kohteen Grafiikka, Fontti, graafinen suunnittelu, muotoilu&#10;&#10;Tekoälyllä luotu sisältö voi olla virheellistä.">
            <a:extLst>
              <a:ext uri="{FF2B5EF4-FFF2-40B4-BE49-F238E27FC236}">
                <a16:creationId xmlns:a16="http://schemas.microsoft.com/office/drawing/2014/main" id="{6D071BB3-3B79-3219-49AB-085283C73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
        <p:nvSpPr>
          <p:cNvPr id="10" name="TextBox 8">
            <a:extLst>
              <a:ext uri="{FF2B5EF4-FFF2-40B4-BE49-F238E27FC236}">
                <a16:creationId xmlns:a16="http://schemas.microsoft.com/office/drawing/2014/main" id="{3FA31C8E-4D3D-6555-FC89-72DEF35F148C}"/>
              </a:ext>
            </a:extLst>
          </p:cNvPr>
          <p:cNvSpPr txBox="1"/>
          <p:nvPr/>
        </p:nvSpPr>
        <p:spPr>
          <a:xfrm>
            <a:off x="11683172" y="6806704"/>
            <a:ext cx="6019802" cy="2667397"/>
          </a:xfrm>
          <a:prstGeom prst="rect">
            <a:avLst/>
          </a:prstGeom>
        </p:spPr>
        <p:txBody>
          <a:bodyPr wrap="square" lIns="0" tIns="0" rIns="0" bIns="0" rtlCol="0" anchor="t">
            <a:spAutoFit/>
          </a:bodyPr>
          <a:lstStyle/>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Kaarilan työpaja 07.11.2025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Takahuhdin työpaja 10.11. 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Linnainmaan työpaja 14.11.2025</a:t>
            </a:r>
          </a:p>
          <a:p>
            <a:pPr algn="l">
              <a:lnSpc>
                <a:spcPts val="2559"/>
              </a:lnSpc>
            </a:pPr>
            <a:r>
              <a:rPr lang="fi-FI" sz="2250" noProof="0" dirty="0" err="1">
                <a:solidFill>
                  <a:srgbClr val="1F1819"/>
                </a:solidFill>
                <a:latin typeface="Arial" panose="020B0604020202020204" pitchFamily="34" charset="0"/>
                <a:ea typeface="Source Sans Pro"/>
                <a:cs typeface="Arial" panose="020B0604020202020204" pitchFamily="34" charset="0"/>
                <a:sym typeface="Source Sans Pro"/>
              </a:rPr>
              <a:t>Wivi</a:t>
            </a: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 Lönnin työpaja 17.11.2025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Oriveden työpaja 24.11.2025</a:t>
            </a: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Lempäälän työpaja 27.11.2025</a:t>
            </a:r>
          </a:p>
          <a:p>
            <a:pPr algn="l">
              <a:lnSpc>
                <a:spcPts val="2559"/>
              </a:lnSpc>
            </a:pPr>
            <a:endParaRPr lang="fi-FI" sz="2250" noProof="0" dirty="0">
              <a:solidFill>
                <a:srgbClr val="1F1819"/>
              </a:solidFill>
              <a:latin typeface="Arial" panose="020B0604020202020204" pitchFamily="34" charset="0"/>
              <a:ea typeface="Source Sans Pro"/>
              <a:cs typeface="Arial" panose="020B0604020202020204" pitchFamily="34" charset="0"/>
              <a:sym typeface="Source Sans Pro"/>
            </a:endParaRPr>
          </a:p>
          <a:p>
            <a:pPr algn="l">
              <a:lnSpc>
                <a:spcPts val="2559"/>
              </a:lnSpc>
            </a:pPr>
            <a:r>
              <a:rPr lang="fi-FI" sz="2250" noProof="0" dirty="0">
                <a:solidFill>
                  <a:srgbClr val="1F1819"/>
                </a:solidFill>
                <a:latin typeface="Arial" panose="020B0604020202020204" pitchFamily="34" charset="0"/>
                <a:ea typeface="Source Sans Pro"/>
                <a:cs typeface="Arial" panose="020B0604020202020204" pitchFamily="34" charset="0"/>
                <a:sym typeface="Source Sans Pro"/>
              </a:rPr>
              <a:t>Työpajat fasilitoi Kolmas Persoona Oy.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YHTEISTYÖ KONSULTAATIOT</a:t>
              </a:r>
            </a:p>
          </p:txBody>
        </p:sp>
      </p:grpSp>
      <p:grpSp>
        <p:nvGrpSpPr>
          <p:cNvPr id="5" name="Group 5">
            <a:extLst>
              <a:ext uri="{C183D7F6-B498-43B3-948B-1728B52AA6E4}">
                <adec:decorative xmlns:adec="http://schemas.microsoft.com/office/drawing/2017/decorative" val="1"/>
              </a:ext>
            </a:extLst>
          </p:cNvPr>
          <p:cNvGrpSpPr/>
          <p:nvPr/>
        </p:nvGrpSpPr>
        <p:grpSpPr>
          <a:xfrm>
            <a:off x="1061267" y="2543869"/>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3886200" y="6946520"/>
            <a:ext cx="1067734" cy="686243"/>
          </a:xfrm>
          <a:custGeom>
            <a:avLst/>
            <a:gdLst/>
            <a:ahLst/>
            <a:cxnLst/>
            <a:rect l="l" t="t" r="r" b="b"/>
            <a:pathLst>
              <a:path w="1392504" h="953865">
                <a:moveTo>
                  <a:pt x="0" y="0"/>
                </a:moveTo>
                <a:lnTo>
                  <a:pt x="1392504" y="0"/>
                </a:lnTo>
                <a:lnTo>
                  <a:pt x="1392504" y="953865"/>
                </a:lnTo>
                <a:lnTo>
                  <a:pt x="0" y="953865"/>
                </a:lnTo>
                <a:lnTo>
                  <a:pt x="0" y="0"/>
                </a:lnTo>
                <a:close/>
              </a:path>
            </a:pathLst>
          </a:custGeom>
          <a:blipFill>
            <a:blip r:embed="rId2"/>
            <a:stretch>
              <a:fillRect/>
            </a:stretch>
          </a:blipFill>
        </p:spPr>
        <p:txBody>
          <a:bodyPr/>
          <a:lstStyle/>
          <a:p>
            <a:endParaRPr lang="fi-FI" noProof="0" dirty="0"/>
          </a:p>
        </p:txBody>
      </p:sp>
      <p:sp>
        <p:nvSpPr>
          <p:cNvPr id="9" name="TextBox 9"/>
          <p:cNvSpPr txBox="1"/>
          <p:nvPr/>
        </p:nvSpPr>
        <p:spPr>
          <a:xfrm>
            <a:off x="1313638" y="3123297"/>
            <a:ext cx="3640296" cy="3347070"/>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“Kohti yläkoulua” - nivelvaiheen yhteistyö:</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kokeillaan alakoulu – yläkoulu</a:t>
            </a:r>
            <a:r>
              <a:rPr lang="fi-FI" sz="1599" dirty="0">
                <a:solidFill>
                  <a:srgbClr val="1F1819"/>
                </a:solidFill>
                <a:latin typeface="Arial"/>
                <a:ea typeface="Arial"/>
                <a:cs typeface="Arial"/>
                <a:sym typeface="Arial"/>
              </a:rPr>
              <a:t>-</a:t>
            </a:r>
            <a:r>
              <a:rPr lang="fi-FI" sz="1599" noProof="0" dirty="0">
                <a:solidFill>
                  <a:srgbClr val="1F1819"/>
                </a:solidFill>
                <a:latin typeface="Arial"/>
                <a:ea typeface="Arial"/>
                <a:cs typeface="Arial"/>
                <a:sym typeface="Arial"/>
              </a:rPr>
              <a:t>nivelvaiheen yhteistyön aikaistamista. 5. luokan syyslukukaudella yläkoulun konsultoiva erityisopettaja kutsuu koolle alakoulujen viitosluokkalaisten erityisopettajat </a:t>
            </a:r>
            <a:r>
              <a:rPr lang="fi-FI" sz="1599" dirty="0">
                <a:solidFill>
                  <a:srgbClr val="1F1819"/>
                </a:solidFill>
                <a:latin typeface="Arial"/>
                <a:ea typeface="Arial"/>
                <a:cs typeface="Arial"/>
                <a:sym typeface="Arial"/>
              </a:rPr>
              <a:t>sekä</a:t>
            </a:r>
            <a:r>
              <a:rPr lang="fi-FI" sz="1599" noProof="0" dirty="0">
                <a:solidFill>
                  <a:srgbClr val="1F1819"/>
                </a:solidFill>
                <a:latin typeface="Arial"/>
                <a:ea typeface="Arial"/>
                <a:cs typeface="Arial"/>
                <a:sym typeface="Arial"/>
              </a:rPr>
              <a:t> kielten opettajat. </a:t>
            </a:r>
            <a:r>
              <a:rPr lang="fi-FI" sz="1599" dirty="0">
                <a:solidFill>
                  <a:srgbClr val="1F1819"/>
                </a:solidFill>
                <a:latin typeface="Arial"/>
                <a:ea typeface="Arial"/>
                <a:cs typeface="Arial"/>
                <a:sym typeface="Arial"/>
              </a:rPr>
              <a:t>Tavoitteena</a:t>
            </a:r>
            <a:r>
              <a:rPr lang="fi-FI" sz="1599" noProof="0" dirty="0">
                <a:solidFill>
                  <a:srgbClr val="1F1819"/>
                </a:solidFill>
                <a:latin typeface="Arial"/>
                <a:ea typeface="Arial"/>
                <a:cs typeface="Arial"/>
                <a:sym typeface="Arial"/>
              </a:rPr>
              <a:t> on edistää yhdenvertaisuutta ja tietoisuutta koulujen sisällä ja eri koulujen välillä.</a:t>
            </a: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544793" y="6470367"/>
            <a:ext cx="1556942" cy="155694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3" action="ppaction://hlinksldjump"/>
                </a:rPr>
                <a:t>TÄHÄN VOIT TUTUSTUA TARKEMMIN SIVULLA 31</a:t>
              </a:r>
              <a:endParaRPr lang="fi-FI" sz="1050" i="1" noProof="0" dirty="0">
                <a:solidFill>
                  <a:srgbClr val="000000"/>
                </a:solidFill>
                <a:latin typeface="Arial Italics"/>
                <a:ea typeface="Arial Italics"/>
                <a:cs typeface="Arial Italics"/>
                <a:sym typeface="Arial Italics"/>
              </a:endParaRPr>
            </a:p>
          </p:txBody>
        </p:sp>
      </p:grpSp>
      <p:grpSp>
        <p:nvGrpSpPr>
          <p:cNvPr id="13" name="Group 13">
            <a:extLst>
              <a:ext uri="{C183D7F6-B498-43B3-948B-1728B52AA6E4}">
                <adec:decorative xmlns:adec="http://schemas.microsoft.com/office/drawing/2017/decorative" val="1"/>
              </a:ext>
            </a:extLst>
          </p:cNvPr>
          <p:cNvGrpSpPr/>
          <p:nvPr/>
        </p:nvGrpSpPr>
        <p:grpSpPr>
          <a:xfrm>
            <a:off x="6086803" y="2545534"/>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9006194" y="6678898"/>
            <a:ext cx="879998" cy="951350"/>
          </a:xfrm>
          <a:custGeom>
            <a:avLst/>
            <a:gdLst/>
            <a:ahLst/>
            <a:cxnLst/>
            <a:rect l="l" t="t" r="r" b="b"/>
            <a:pathLst>
              <a:path w="879998" h="951350">
                <a:moveTo>
                  <a:pt x="0" y="0"/>
                </a:moveTo>
                <a:lnTo>
                  <a:pt x="879998" y="0"/>
                </a:lnTo>
                <a:lnTo>
                  <a:pt x="879998" y="951349"/>
                </a:lnTo>
                <a:lnTo>
                  <a:pt x="0" y="9513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noProof="0" dirty="0"/>
          </a:p>
        </p:txBody>
      </p:sp>
      <p:sp>
        <p:nvSpPr>
          <p:cNvPr id="17" name="TextBox 17"/>
          <p:cNvSpPr txBox="1"/>
          <p:nvPr/>
        </p:nvSpPr>
        <p:spPr>
          <a:xfrm>
            <a:off x="1028700" y="8106900"/>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#Yhteistyö </a:t>
            </a:r>
          </a:p>
        </p:txBody>
      </p:sp>
      <p:sp>
        <p:nvSpPr>
          <p:cNvPr id="18" name="TextBox 18"/>
          <p:cNvSpPr txBox="1"/>
          <p:nvPr/>
        </p:nvSpPr>
        <p:spPr>
          <a:xfrm>
            <a:off x="6339174" y="3124961"/>
            <a:ext cx="3640296" cy="3821559"/>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Erityisopettajien konsultaatiot:</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toivotaan </a:t>
            </a:r>
            <a:r>
              <a:rPr lang="fi-FI" sz="1599" dirty="0">
                <a:solidFill>
                  <a:srgbClr val="1F1819"/>
                </a:solidFill>
                <a:latin typeface="Arial"/>
                <a:ea typeface="Arial"/>
                <a:cs typeface="Arial"/>
                <a:sym typeface="Arial"/>
              </a:rPr>
              <a:t>a</a:t>
            </a:r>
            <a:r>
              <a:rPr lang="fi-FI" sz="1599" noProof="0" dirty="0" err="1">
                <a:solidFill>
                  <a:srgbClr val="1F1819"/>
                </a:solidFill>
                <a:latin typeface="Arial"/>
                <a:ea typeface="Arial"/>
                <a:cs typeface="Arial"/>
                <a:sym typeface="Arial"/>
              </a:rPr>
              <a:t>ikaa</a:t>
            </a:r>
            <a:r>
              <a:rPr lang="fi-FI" sz="1599" noProof="0" dirty="0">
                <a:solidFill>
                  <a:srgbClr val="1F1819"/>
                </a:solidFill>
                <a:latin typeface="Arial"/>
                <a:ea typeface="Arial"/>
                <a:cs typeface="Arial"/>
                <a:sym typeface="Arial"/>
              </a:rPr>
              <a:t> kommunikaatiolle erityisopettajien ja luokanopettajien/aineenopettajien välillä, sen sijaan, että konsultaatio tapahtuisi vain "minuutin kahden huikkauksessa". Aito konsultaatio ja toisten kohtaaminen vaativat riittävästi aikaa.</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6086803" y="8106900"/>
            <a:ext cx="4145038"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#Yhteistyö</a:t>
            </a:r>
          </a:p>
        </p:txBody>
      </p:sp>
      <p:pic>
        <p:nvPicPr>
          <p:cNvPr id="20" name="Kuva 19" descr="Kuva, joka sisältää kohteen Grafiikka, Fontti, graafinen suunnittelu, muotoilu&#10;&#10;Tekoälyllä luotu sisältö voi olla virheellistä.">
            <a:extLst>
              <a:ext uri="{FF2B5EF4-FFF2-40B4-BE49-F238E27FC236}">
                <a16:creationId xmlns:a16="http://schemas.microsoft.com/office/drawing/2014/main" id="{B0F8B90A-B056-96F1-1DB1-A636A7457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RESURSSIEN JAKAUTUMINEN/KOHDENTAMINEN</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4572000" y="6769726"/>
            <a:ext cx="887626" cy="899613"/>
          </a:xfrm>
          <a:custGeom>
            <a:avLst/>
            <a:gdLst/>
            <a:ahLst/>
            <a:cxnLst/>
            <a:rect l="l" t="t" r="r" b="b"/>
            <a:pathLst>
              <a:path w="964350" h="1097411">
                <a:moveTo>
                  <a:pt x="0" y="0"/>
                </a:moveTo>
                <a:lnTo>
                  <a:pt x="964350" y="0"/>
                </a:lnTo>
                <a:lnTo>
                  <a:pt x="964350" y="1097410"/>
                </a:lnTo>
                <a:lnTo>
                  <a:pt x="0" y="1097410"/>
                </a:lnTo>
                <a:lnTo>
                  <a:pt x="0" y="0"/>
                </a:lnTo>
                <a:close/>
              </a:path>
            </a:pathLst>
          </a:custGeom>
          <a:blipFill>
            <a:blip r:embed="rId2"/>
            <a:stretch>
              <a:fillRect/>
            </a:stretch>
          </a:blipFill>
        </p:spPr>
        <p:txBody>
          <a:bodyPr/>
          <a:lstStyle/>
          <a:p>
            <a:endParaRPr lang="fi-FI" noProof="0" dirty="0"/>
          </a:p>
        </p:txBody>
      </p:sp>
      <p:grpSp>
        <p:nvGrpSpPr>
          <p:cNvPr id="9" name="Group 9">
            <a:extLst>
              <a:ext uri="{C183D7F6-B498-43B3-948B-1728B52AA6E4}">
                <adec:decorative xmlns:adec="http://schemas.microsoft.com/office/drawing/2017/decorative" val="1"/>
              </a:ext>
            </a:extLst>
          </p:cNvPr>
          <p:cNvGrpSpPr/>
          <p:nvPr/>
        </p:nvGrpSpPr>
        <p:grpSpPr>
          <a:xfrm>
            <a:off x="12165866" y="2506214"/>
            <a:ext cx="4145038" cy="5274571"/>
            <a:chOff x="0" y="0"/>
            <a:chExt cx="1091697" cy="1389187"/>
          </a:xfrm>
        </p:grpSpPr>
        <p:sp>
          <p:nvSpPr>
            <p:cNvPr id="10" name="Freeform 10"/>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1" name="TextBox 11"/>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2" name="Freeform 12">
            <a:extLst>
              <a:ext uri="{C183D7F6-B498-43B3-948B-1728B52AA6E4}">
                <adec:decorative xmlns:adec="http://schemas.microsoft.com/office/drawing/2017/decorative" val="1"/>
              </a:ext>
            </a:extLst>
          </p:cNvPr>
          <p:cNvSpPr/>
          <p:nvPr/>
        </p:nvSpPr>
        <p:spPr>
          <a:xfrm>
            <a:off x="15371933" y="6769726"/>
            <a:ext cx="555999" cy="738646"/>
          </a:xfrm>
          <a:custGeom>
            <a:avLst/>
            <a:gdLst/>
            <a:ahLst/>
            <a:cxnLst/>
            <a:rect l="l" t="t" r="r" b="b"/>
            <a:pathLst>
              <a:path w="555999" h="738646">
                <a:moveTo>
                  <a:pt x="0" y="0"/>
                </a:moveTo>
                <a:lnTo>
                  <a:pt x="555999" y="0"/>
                </a:lnTo>
                <a:lnTo>
                  <a:pt x="555999" y="738646"/>
                </a:lnTo>
                <a:lnTo>
                  <a:pt x="0" y="7386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noProof="0" dirty="0"/>
          </a:p>
        </p:txBody>
      </p:sp>
      <p:sp>
        <p:nvSpPr>
          <p:cNvPr id="13" name="TextBox 13"/>
          <p:cNvSpPr txBox="1"/>
          <p:nvPr/>
        </p:nvSpPr>
        <p:spPr>
          <a:xfrm>
            <a:off x="2035638" y="3103436"/>
            <a:ext cx="3640296" cy="4001095"/>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Luokanopettajan “toiminnalliset” tunnit:</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Erään kunnan yhdessä koulussa kokeillaan luokanopettajan toiminnallisia tunteja. Luokanopettajat rakentavat yhden tai kaksi tuntia kestävän opetussession, johon voivat osallistua myös vaikeammin integroituvat oppilaat, jotka muuten pääsääntöisesti ovat pienryhmässä. Esimerkiksi matikan tai ympäristöopin toiminnallinen työskentely voisi toimia tällaisena tuntina. Tämä vapauttaisi erityisopettajan resursseja muuhun työhön. </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4" name="TextBox 14"/>
          <p:cNvSpPr txBox="1"/>
          <p:nvPr/>
        </p:nvSpPr>
        <p:spPr>
          <a:xfrm>
            <a:off x="1783268" y="7976571"/>
            <a:ext cx="4145038"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tasapuolinen ja joustava kohdentaminen</a:t>
            </a:r>
          </a:p>
        </p:txBody>
      </p:sp>
      <p:sp>
        <p:nvSpPr>
          <p:cNvPr id="15" name="TextBox 15"/>
          <p:cNvSpPr txBox="1"/>
          <p:nvPr/>
        </p:nvSpPr>
        <p:spPr>
          <a:xfrm>
            <a:off x="12418237" y="3103436"/>
            <a:ext cx="3640296" cy="300082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Sovittujen käytöshaasteisten oppilaiden integrointi luokkaan ohjaajan kanssa:</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600" noProof="0" dirty="0">
                <a:solidFill>
                  <a:srgbClr val="1F1819"/>
                </a:solidFill>
                <a:latin typeface="Arial"/>
                <a:ea typeface="Arial"/>
                <a:cs typeface="Arial"/>
                <a:sym typeface="Arial"/>
              </a:rPr>
              <a:t>Eräässä kunnassa ideoitiin sovittujen käytöshaasteisten oppilaiden integroinnista luokkaan ohjaajan kanssa. Osa pienluokan lapsista hyötyisi hyvästä yleisopetuksen ryhmästä ja erityisopettajille jäisi lisää tunteja antaa oppilaskohtaista tukea.</a:t>
            </a: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16" name="TextBox 16"/>
          <p:cNvSpPr txBox="1"/>
          <p:nvPr/>
        </p:nvSpPr>
        <p:spPr>
          <a:xfrm>
            <a:off x="12253190" y="8090871"/>
            <a:ext cx="3118743"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tasainen jakautuminen</a:t>
            </a:r>
          </a:p>
        </p:txBody>
      </p:sp>
      <p:grpSp>
        <p:nvGrpSpPr>
          <p:cNvPr id="17" name="Group 17">
            <a:extLst>
              <a:ext uri="{C183D7F6-B498-43B3-948B-1728B52AA6E4}">
                <adec:decorative xmlns:adec="http://schemas.microsoft.com/office/drawing/2017/decorative" val="1"/>
              </a:ext>
            </a:extLst>
          </p:cNvPr>
          <p:cNvGrpSpPr/>
          <p:nvPr/>
        </p:nvGrpSpPr>
        <p:grpSpPr>
          <a:xfrm>
            <a:off x="6848381" y="2506214"/>
            <a:ext cx="4145038" cy="5274571"/>
            <a:chOff x="0" y="0"/>
            <a:chExt cx="1091697" cy="1389187"/>
          </a:xfrm>
        </p:grpSpPr>
        <p:sp>
          <p:nvSpPr>
            <p:cNvPr id="18" name="Freeform 18"/>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9" name="TextBox 19"/>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20" name="Freeform 20">
            <a:extLst>
              <a:ext uri="{C183D7F6-B498-43B3-948B-1728B52AA6E4}">
                <adec:decorative xmlns:adec="http://schemas.microsoft.com/office/drawing/2017/decorative" val="1"/>
              </a:ext>
            </a:extLst>
          </p:cNvPr>
          <p:cNvSpPr/>
          <p:nvPr/>
        </p:nvSpPr>
        <p:spPr>
          <a:xfrm>
            <a:off x="9520491" y="6769726"/>
            <a:ext cx="1063332" cy="728382"/>
          </a:xfrm>
          <a:custGeom>
            <a:avLst/>
            <a:gdLst/>
            <a:ahLst/>
            <a:cxnLst/>
            <a:rect l="l" t="t" r="r" b="b"/>
            <a:pathLst>
              <a:path w="1063332" h="728382">
                <a:moveTo>
                  <a:pt x="0" y="0"/>
                </a:moveTo>
                <a:lnTo>
                  <a:pt x="1063332" y="0"/>
                </a:lnTo>
                <a:lnTo>
                  <a:pt x="1063332" y="728382"/>
                </a:lnTo>
                <a:lnTo>
                  <a:pt x="0" y="7283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noProof="0" dirty="0"/>
          </a:p>
        </p:txBody>
      </p:sp>
      <p:sp>
        <p:nvSpPr>
          <p:cNvPr id="21" name="TextBox 21"/>
          <p:cNvSpPr txBox="1"/>
          <p:nvPr/>
        </p:nvSpPr>
        <p:spPr>
          <a:xfrm>
            <a:off x="7100752" y="3132459"/>
            <a:ext cx="3640296" cy="3231654"/>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Oppilassijoittelun kautta tasapuoliseen resurssijakoon:</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600" noProof="0" dirty="0">
                <a:solidFill>
                  <a:srgbClr val="1F1819"/>
                </a:solidFill>
                <a:latin typeface="Arial"/>
                <a:ea typeface="Arial"/>
                <a:cs typeface="Arial"/>
                <a:sym typeface="Arial"/>
              </a:rPr>
              <a:t>Eräässä kunnassa korostettiin oppilassijoittelun </a:t>
            </a:r>
            <a:r>
              <a:rPr lang="fi-FI" sz="1600" dirty="0">
                <a:solidFill>
                  <a:srgbClr val="1F1819"/>
                </a:solidFill>
                <a:latin typeface="Arial"/>
                <a:ea typeface="Arial"/>
                <a:cs typeface="Arial"/>
                <a:sym typeface="Arial"/>
              </a:rPr>
              <a:t>merkitystä</a:t>
            </a:r>
            <a:r>
              <a:rPr lang="fi-FI" sz="1600" noProof="0" dirty="0">
                <a:solidFill>
                  <a:srgbClr val="1F1819"/>
                </a:solidFill>
                <a:latin typeface="Arial"/>
                <a:ea typeface="Arial"/>
                <a:cs typeface="Arial"/>
                <a:sym typeface="Arial"/>
              </a:rPr>
              <a:t> resurssien tasaisessa jakautumisessa. Oppilasmäärän jakautuminen koulujen kesken vaikuttaa kehyksen määrään ja henkilökunnan jakautumiseen, joten tuen tarpeet on tärkeä ottaa huomioon toissijaisten koulupaikkojen päätöksissä.  </a:t>
            </a: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22" name="TextBox 22"/>
          <p:cNvSpPr txBox="1"/>
          <p:nvPr/>
        </p:nvSpPr>
        <p:spPr>
          <a:xfrm>
            <a:off x="6848380" y="8113813"/>
            <a:ext cx="3362419"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tasainen jakautuminen</a:t>
            </a:r>
          </a:p>
        </p:txBody>
      </p:sp>
      <p:grpSp>
        <p:nvGrpSpPr>
          <p:cNvPr id="23" name="Group 23">
            <a:extLst>
              <a:ext uri="{C183D7F6-B498-43B3-948B-1728B52AA6E4}">
                <adec:decorative xmlns:adec="http://schemas.microsoft.com/office/drawing/2017/decorative" val="1"/>
              </a:ext>
            </a:extLst>
          </p:cNvPr>
          <p:cNvGrpSpPr/>
          <p:nvPr/>
        </p:nvGrpSpPr>
        <p:grpSpPr>
          <a:xfrm>
            <a:off x="6382399" y="6429154"/>
            <a:ext cx="1556942" cy="155694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050" i="1" noProof="0" dirty="0">
                  <a:solidFill>
                    <a:srgbClr val="000000"/>
                  </a:solidFill>
                  <a:latin typeface="Arial Italics"/>
                  <a:ea typeface="Arial Italics"/>
                  <a:cs typeface="Arial Italics"/>
                  <a:sym typeface="Arial Italics"/>
                  <a:hlinkClick r:id="rId7" action="ppaction://hlinksldjump"/>
                </a:rPr>
                <a:t>TÄHÄN VOIT TUTUSTUA TARKEMMIN SIVULLA 32</a:t>
              </a:r>
              <a:endParaRPr lang="fi-FI" sz="1050" i="1" noProof="0" dirty="0">
                <a:solidFill>
                  <a:srgbClr val="000000"/>
                </a:solidFill>
                <a:latin typeface="Arial Italics"/>
                <a:ea typeface="Arial Italics"/>
                <a:cs typeface="Arial Italics"/>
                <a:sym typeface="Arial Italics"/>
              </a:endParaRPr>
            </a:p>
          </p:txBody>
        </p:sp>
      </p:grpSp>
      <p:pic>
        <p:nvPicPr>
          <p:cNvPr id="26" name="Kuva 25" descr="Kuva, joka sisältää kohteen Grafiikka, Fontti, graafinen suunnittelu, muotoilu&#10;&#10;Tekoälyllä luotu sisältö voi olla virheellistä.">
            <a:extLst>
              <a:ext uri="{FF2B5EF4-FFF2-40B4-BE49-F238E27FC236}">
                <a16:creationId xmlns:a16="http://schemas.microsoft.com/office/drawing/2014/main" id="{768FC808-6FF3-F2C5-DA93-E03DF55AF3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EA6D49"/>
                  </a:solidFill>
                  <a:latin typeface="Arial Bold"/>
                  <a:ea typeface="Arial Bold"/>
                  <a:cs typeface="Arial Bold"/>
                  <a:sym typeface="Arial Bold"/>
                </a:rPr>
                <a:t>MUITA</a:t>
              </a:r>
              <a:r>
                <a:rPr lang="fi-FI" sz="2400" b="1" noProof="0" dirty="0">
                  <a:solidFill>
                    <a:srgbClr val="000000"/>
                  </a:solidFill>
                  <a:latin typeface="Arial Bold"/>
                  <a:ea typeface="Arial Bold"/>
                  <a:cs typeface="Arial Bold"/>
                  <a:sym typeface="Arial Bold"/>
                </a:rPr>
                <a:t> KESKUSTELUISSA PYÖRINEITÄ </a:t>
              </a:r>
              <a:r>
                <a:rPr lang="fi-FI" sz="2400" b="1" noProof="0" dirty="0">
                  <a:solidFill>
                    <a:srgbClr val="EA6D49"/>
                  </a:solidFill>
                  <a:latin typeface="Arial Bold"/>
                  <a:ea typeface="Arial Bold"/>
                  <a:cs typeface="Arial Bold"/>
                  <a:sym typeface="Arial Bold"/>
                </a:rPr>
                <a:t>AJATUKSEN ALKUJA</a:t>
              </a:r>
            </a:p>
          </p:txBody>
        </p:sp>
      </p:grpSp>
      <p:grpSp>
        <p:nvGrpSpPr>
          <p:cNvPr id="5" name="Group 5">
            <a:extLst>
              <a:ext uri="{C183D7F6-B498-43B3-948B-1728B52AA6E4}">
                <adec:decorative xmlns:adec="http://schemas.microsoft.com/office/drawing/2017/decorative" val="1"/>
              </a:ext>
            </a:extLst>
          </p:cNvPr>
          <p:cNvGrpSpPr/>
          <p:nvPr/>
        </p:nvGrpSpPr>
        <p:grpSpPr>
          <a:xfrm>
            <a:off x="1954107" y="1908275"/>
            <a:ext cx="14676094" cy="6752086"/>
            <a:chOff x="0" y="0"/>
            <a:chExt cx="3865309" cy="1778327"/>
          </a:xfrm>
        </p:grpSpPr>
        <p:sp>
          <p:nvSpPr>
            <p:cNvPr id="6" name="Freeform 6"/>
            <p:cNvSpPr/>
            <p:nvPr/>
          </p:nvSpPr>
          <p:spPr>
            <a:xfrm>
              <a:off x="0" y="0"/>
              <a:ext cx="3865309" cy="1778327"/>
            </a:xfrm>
            <a:custGeom>
              <a:avLst/>
              <a:gdLst/>
              <a:ahLst/>
              <a:cxnLst/>
              <a:rect l="l" t="t" r="r" b="b"/>
              <a:pathLst>
                <a:path w="3865309" h="1778327">
                  <a:moveTo>
                    <a:pt x="0" y="0"/>
                  </a:moveTo>
                  <a:lnTo>
                    <a:pt x="3865309" y="0"/>
                  </a:lnTo>
                  <a:lnTo>
                    <a:pt x="3865309" y="1778327"/>
                  </a:lnTo>
                  <a:lnTo>
                    <a:pt x="0" y="1778327"/>
                  </a:lnTo>
                  <a:close/>
                </a:path>
              </a:pathLst>
            </a:custGeom>
            <a:solidFill>
              <a:srgbClr val="E8F1DB"/>
            </a:solidFill>
          </p:spPr>
          <p:txBody>
            <a:bodyPr/>
            <a:lstStyle/>
            <a:p>
              <a:endParaRPr lang="fi-FI" noProof="0" dirty="0"/>
            </a:p>
          </p:txBody>
        </p:sp>
        <p:sp>
          <p:nvSpPr>
            <p:cNvPr id="7" name="TextBox 7"/>
            <p:cNvSpPr txBox="1"/>
            <p:nvPr/>
          </p:nvSpPr>
          <p:spPr>
            <a:xfrm>
              <a:off x="0" y="-9525"/>
              <a:ext cx="3865309" cy="178785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2426130" y="2197597"/>
            <a:ext cx="5556143" cy="6185662"/>
          </a:xfrm>
          <a:prstGeom prst="rect">
            <a:avLst/>
          </a:prstGeom>
        </p:spPr>
        <p:txBody>
          <a:bodyPr lIns="0" tIns="0" rIns="0" bIns="0" rtlCol="0" anchor="t">
            <a:spAutoFit/>
          </a:bodyPr>
          <a:lstStyle/>
          <a:p>
            <a:pPr algn="l">
              <a:lnSpc>
                <a:spcPts val="1829"/>
              </a:lnSpc>
              <a:spcBef>
                <a:spcPct val="0"/>
              </a:spcBef>
            </a:pPr>
            <a:endParaRPr lang="fi-FI" noProof="0" dirty="0"/>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Joustavat ryhmittelyt hitaasti ja nopeasti eteneville oppilaille. </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Minimivaatimus hyväksytyn arvosanan saamiselle ilman koetta, esim. tehtäväpaketti (vertaa JOPO/K-luokat).</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Toimivan </a:t>
            </a:r>
            <a:r>
              <a:rPr lang="fi-FI" sz="1550" noProof="0" dirty="0" err="1">
                <a:solidFill>
                  <a:srgbClr val="1F1819"/>
                </a:solidFill>
                <a:latin typeface="Arial"/>
                <a:ea typeface="Arial"/>
                <a:cs typeface="Arial"/>
                <a:sym typeface="Arial"/>
              </a:rPr>
              <a:t>palkituksen</a:t>
            </a:r>
            <a:r>
              <a:rPr lang="fi-FI" sz="1550" noProof="0" dirty="0">
                <a:solidFill>
                  <a:srgbClr val="1F1819"/>
                </a:solidFill>
                <a:latin typeface="Arial"/>
                <a:ea typeface="Arial"/>
                <a:cs typeface="Arial"/>
                <a:sym typeface="Arial"/>
              </a:rPr>
              <a:t> mahdollistamaa ryhmittelyä vieläkin joustavammin, taitavia voi olla suurikin joukko laskemassa ja enemmän tukea tarvitsevat pienempänä ryhmänä.</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1-2. -luokkien lukuaineiden oppitunneilla mukana olisi hyvä olla aina erityisopettaja tai resurssiopettaja (+ohjaaja) tukemassa.</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Enemmän ennakoivaa tukiopetusta.</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Oppimisen edellytyksiä tukevia opetusjärjestelyitä voisi jalkauttaa myös “Kuukauden teemat” idealla.</a:t>
            </a:r>
          </a:p>
          <a:p>
            <a:pPr algn="l">
              <a:lnSpc>
                <a:spcPts val="1829"/>
              </a:lnSpc>
              <a:spcBef>
                <a:spcPct val="0"/>
              </a:spcBef>
            </a:pPr>
            <a:r>
              <a:rPr lang="fi-FI" sz="1550" noProof="0" dirty="0">
                <a:solidFill>
                  <a:srgbClr val="1F1819"/>
                </a:solidFill>
                <a:latin typeface="Arial"/>
                <a:ea typeface="Arial"/>
                <a:cs typeface="Arial"/>
                <a:sym typeface="Arial"/>
              </a:rPr>
              <a:t>  </a:t>
            </a: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Alkuopetuksen rauhaa kasvaa ja kehittyä: Oppilaskohtainen tuki voisi alkaa vasta esim. 3. luokalta. Päätös oppilaskohtaisesta tuesta tehtäisiin näin ollen 2. luokan keväällä.</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9" name="TextBox 9"/>
          <p:cNvSpPr txBox="1"/>
          <p:nvPr/>
        </p:nvSpPr>
        <p:spPr>
          <a:xfrm>
            <a:off x="9292154" y="2197597"/>
            <a:ext cx="5556143" cy="5309146"/>
          </a:xfrm>
          <a:prstGeom prst="rect">
            <a:avLst/>
          </a:prstGeom>
        </p:spPr>
        <p:txBody>
          <a:bodyPr lIns="0" tIns="0" rIns="0" bIns="0" rtlCol="0" anchor="t">
            <a:spAutoFit/>
          </a:bodyPr>
          <a:lstStyle/>
          <a:p>
            <a:pPr algn="l">
              <a:lnSpc>
                <a:spcPts val="1829"/>
              </a:lnSpc>
              <a:spcBef>
                <a:spcPct val="0"/>
              </a:spcBef>
            </a:pPr>
            <a:endParaRPr lang="fi-FI" noProof="0" dirty="0"/>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Toivoisimme jakoon eriyttäviä materiaaleja.</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Myös kielitietoisuudesta voisi tehdä </a:t>
            </a:r>
            <a:r>
              <a:rPr lang="fi-FI" sz="1550" noProof="0" dirty="0" err="1">
                <a:solidFill>
                  <a:srgbClr val="1F1819"/>
                </a:solidFill>
                <a:latin typeface="Arial"/>
                <a:ea typeface="Arial"/>
                <a:cs typeface="Arial"/>
                <a:sym typeface="Arial"/>
              </a:rPr>
              <a:t>checklistan</a:t>
            </a:r>
            <a:r>
              <a:rPr lang="fi-FI" sz="1550" noProof="0" dirty="0">
                <a:solidFill>
                  <a:srgbClr val="1F1819"/>
                </a:solidFill>
                <a:latin typeface="Arial"/>
                <a:ea typeface="Arial"/>
                <a:cs typeface="Arial"/>
                <a:sym typeface="Arial"/>
              </a:rPr>
              <a:t> opettajille.</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Toivoisimme yhtenäisiä käytäntöjä suunnitteluaikoihin ja erityisopettajien konsultaatioihin.</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Tärkeää olisi myös eskarin ja 1. luokan nivelvaiheen tiivistäminen ja koulukypsyyden arviointi.</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Luokalle jättämiseen lisää rohkeutta: eskari - ykkösluokka - kakkosluokka. </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Pedagoginen kahvila: Opettajille 15 min tietopläjäys.</a:t>
            </a:r>
          </a:p>
          <a:p>
            <a:pPr algn="l">
              <a:lnSpc>
                <a:spcPts val="1829"/>
              </a:lnSpc>
              <a:spcBef>
                <a:spcPct val="0"/>
              </a:spcBef>
            </a:pPr>
            <a:endParaRPr lang="fi-FI" sz="1550" noProof="0" dirty="0">
              <a:solidFill>
                <a:srgbClr val="1F1819"/>
              </a:solidFill>
              <a:latin typeface="Arial"/>
              <a:ea typeface="Arial"/>
              <a:cs typeface="Arial"/>
              <a:sym typeface="Arial"/>
            </a:endParaRPr>
          </a:p>
          <a:p>
            <a:pPr marL="334646" lvl="1" indent="-167323" algn="l">
              <a:lnSpc>
                <a:spcPts val="1829"/>
              </a:lnSpc>
              <a:spcBef>
                <a:spcPct val="0"/>
              </a:spcBef>
              <a:buFont typeface="Arial"/>
              <a:buChar char="•"/>
            </a:pPr>
            <a:r>
              <a:rPr lang="fi-FI" sz="1550" noProof="0" dirty="0">
                <a:solidFill>
                  <a:srgbClr val="1F1819"/>
                </a:solidFill>
                <a:latin typeface="Arial"/>
                <a:ea typeface="Arial"/>
                <a:cs typeface="Arial"/>
                <a:sym typeface="Arial"/>
              </a:rPr>
              <a:t>Erityisopettajien ja ohjaajien yhteinen digikalenteri, josta voisi varata oppilaille tukitunteja. Aikoja voi varata hyvissä ajoin, esimerkiksi koekertaukseen ja koetunnille tai akuutisti.</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pic>
        <p:nvPicPr>
          <p:cNvPr id="10" name="Kuva 9" descr="Kuva, joka sisältää kohteen Grafiikka, Fontti, graafinen suunnittelu, muotoilu&#10;&#10;Tekoälyllä luotu sisältö voi olla virheellistä.">
            <a:extLst>
              <a:ext uri="{FF2B5EF4-FFF2-40B4-BE49-F238E27FC236}">
                <a16:creationId xmlns:a16="http://schemas.microsoft.com/office/drawing/2014/main" id="{9A4B5CEC-C536-0F93-7371-F2721D852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2133708" y="2940256"/>
            <a:ext cx="13719925" cy="1965731"/>
          </a:xfrm>
          <a:prstGeom prst="rect">
            <a:avLst/>
          </a:prstGeom>
          <a:solidFill>
            <a:srgbClr val="E8F1DB"/>
          </a:solidFill>
        </p:spPr>
        <p:txBody>
          <a:bodyPr/>
          <a:lstStyle/>
          <a:p>
            <a:endParaRPr lang="fi-FI" noProof="0" dirty="0"/>
          </a:p>
        </p:txBody>
      </p:sp>
      <p:sp>
        <p:nvSpPr>
          <p:cNvPr id="3" name="TextBox 3"/>
          <p:cNvSpPr txBox="1"/>
          <p:nvPr/>
        </p:nvSpPr>
        <p:spPr>
          <a:xfrm>
            <a:off x="2633854" y="3583243"/>
            <a:ext cx="12719634" cy="670232"/>
          </a:xfrm>
          <a:prstGeom prst="rect">
            <a:avLst/>
          </a:prstGeom>
        </p:spPr>
        <p:txBody>
          <a:bodyPr lIns="0" tIns="0" rIns="0" bIns="0" rtlCol="0" anchor="t">
            <a:spAutoFit/>
          </a:bodyPr>
          <a:lstStyle/>
          <a:p>
            <a:pPr algn="ctr">
              <a:lnSpc>
                <a:spcPts val="5170"/>
              </a:lnSpc>
            </a:pPr>
            <a:r>
              <a:rPr lang="fi-FI" sz="4381" b="1" noProof="0" dirty="0">
                <a:solidFill>
                  <a:srgbClr val="1F1819"/>
                </a:solidFill>
                <a:latin typeface="Arial Bold"/>
                <a:ea typeface="Arial Bold"/>
                <a:cs typeface="Arial Bold"/>
                <a:sym typeface="Arial Bold"/>
              </a:rPr>
              <a:t>LISÄTIETOJA IDEAKORTEISTA</a:t>
            </a:r>
          </a:p>
        </p:txBody>
      </p:sp>
      <p:sp>
        <p:nvSpPr>
          <p:cNvPr id="4" name="TextBox 4"/>
          <p:cNvSpPr txBox="1"/>
          <p:nvPr/>
        </p:nvSpPr>
        <p:spPr>
          <a:xfrm>
            <a:off x="4937634" y="6841382"/>
            <a:ext cx="8112074" cy="299574"/>
          </a:xfrm>
          <a:prstGeom prst="rect">
            <a:avLst/>
          </a:prstGeom>
        </p:spPr>
        <p:txBody>
          <a:bodyPr lIns="0" tIns="0" rIns="0" bIns="0" rtlCol="0" anchor="t">
            <a:spAutoFit/>
          </a:bodyPr>
          <a:lstStyle/>
          <a:p>
            <a:pPr algn="ctr">
              <a:lnSpc>
                <a:spcPts val="2480"/>
              </a:lnSpc>
            </a:pPr>
            <a:r>
              <a:rPr lang="fi-FI" sz="1984" b="1" i="1" noProof="0" dirty="0">
                <a:solidFill>
                  <a:srgbClr val="1F1819"/>
                </a:solidFill>
                <a:latin typeface="Source Sans Pro Bold Italics"/>
                <a:ea typeface="Source Sans Pro Bold Italics"/>
                <a:cs typeface="Source Sans Pro Bold Italics"/>
                <a:sym typeface="Source Sans Pro Bold Italics"/>
              </a:rPr>
              <a:t>SYKSY 2025</a:t>
            </a:r>
          </a:p>
        </p:txBody>
      </p:sp>
      <p:sp>
        <p:nvSpPr>
          <p:cNvPr id="5" name="TextBox 5"/>
          <p:cNvSpPr txBox="1"/>
          <p:nvPr/>
        </p:nvSpPr>
        <p:spPr>
          <a:xfrm>
            <a:off x="4059632" y="5460140"/>
            <a:ext cx="9868079" cy="809742"/>
          </a:xfrm>
          <a:prstGeom prst="rect">
            <a:avLst/>
          </a:prstGeom>
        </p:spPr>
        <p:txBody>
          <a:bodyPr lIns="0" tIns="0" rIns="0" bIns="0" rtlCol="0" anchor="t">
            <a:spAutoFit/>
          </a:bodyPr>
          <a:lstStyle/>
          <a:p>
            <a:pPr algn="ctr">
              <a:lnSpc>
                <a:spcPts val="3121"/>
              </a:lnSpc>
            </a:pPr>
            <a:r>
              <a:rPr lang="fi-FI" sz="2645" noProof="0" dirty="0">
                <a:solidFill>
                  <a:srgbClr val="1F1819"/>
                </a:solidFill>
                <a:latin typeface="Arial"/>
                <a:ea typeface="Arial"/>
                <a:cs typeface="Arial"/>
                <a:sym typeface="Arial"/>
              </a:rPr>
              <a:t>Tämän osion alta löydät “tähän voit tutustua tarkemmin” merkittyjen ratkaisuiden tarkemmat tiedot. </a:t>
            </a:r>
          </a:p>
        </p:txBody>
      </p:sp>
      <p:pic>
        <p:nvPicPr>
          <p:cNvPr id="6" name="Kuva 5" descr="Kuva, joka sisältää kohteen Grafiikka, Fontti, graafinen suunnittelu, muotoilu&#10;&#10;Tekoälyllä luotu sisältö voi olla virheellistä.">
            <a:extLst>
              <a:ext uri="{FF2B5EF4-FFF2-40B4-BE49-F238E27FC236}">
                <a16:creationId xmlns:a16="http://schemas.microsoft.com/office/drawing/2014/main" id="{72D6A261-57F8-D214-1A16-A52B66208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VUOSIKELLON MUKAAN KURSSIMUOTOISET TUKITOIMET</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4975721"/>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Tuen tiimi kehittää kevään 2026 aikana kunnan yhteistä kurssitarjotinta </a:t>
            </a:r>
            <a:r>
              <a:rPr lang="fi-FI" sz="1599" dirty="0">
                <a:solidFill>
                  <a:srgbClr val="1F1819"/>
                </a:solidFill>
                <a:latin typeface="Arial"/>
                <a:ea typeface="Arial"/>
                <a:cs typeface="Arial"/>
                <a:sym typeface="Arial"/>
              </a:rPr>
              <a:t>ja </a:t>
            </a:r>
            <a:r>
              <a:rPr lang="fi-FI" sz="1599" noProof="0" dirty="0">
                <a:solidFill>
                  <a:srgbClr val="1F1819"/>
                </a:solidFill>
                <a:latin typeface="Arial"/>
                <a:ea typeface="Arial"/>
                <a:cs typeface="Arial"/>
                <a:sym typeface="Arial"/>
              </a:rPr>
              <a:t>vuosikelloa sekä suunnittelee mallin yläkouluihin levittämistä.</a:t>
            </a:r>
          </a:p>
          <a:p>
            <a:pPr algn="l">
              <a:lnSpc>
                <a:spcPts val="1887"/>
              </a:lnSpc>
              <a:spcBef>
                <a:spcPct val="0"/>
              </a:spcBef>
            </a:pPr>
            <a:r>
              <a:rPr lang="fi-FI" sz="1599" noProof="0" dirty="0">
                <a:solidFill>
                  <a:srgbClr val="1F1819"/>
                </a:solidFill>
                <a:latin typeface="Arial"/>
                <a:ea typeface="Arial"/>
                <a:cs typeface="Arial"/>
                <a:sym typeface="Arial"/>
              </a:rPr>
              <a:t>- Lukujärjestyksen suunnittelu ja </a:t>
            </a:r>
            <a:r>
              <a:rPr lang="fi-FI" sz="1599" noProof="0" dirty="0" err="1">
                <a:solidFill>
                  <a:srgbClr val="1F1819"/>
                </a:solidFill>
                <a:latin typeface="Arial"/>
                <a:ea typeface="Arial"/>
                <a:cs typeface="Arial"/>
                <a:sym typeface="Arial"/>
              </a:rPr>
              <a:t>palkitus</a:t>
            </a:r>
            <a:r>
              <a:rPr lang="fi-FI" sz="1599" noProof="0" dirty="0">
                <a:solidFill>
                  <a:srgbClr val="1F1819"/>
                </a:solidFill>
                <a:latin typeface="Arial"/>
                <a:ea typeface="Arial"/>
                <a:cs typeface="Arial"/>
                <a:sym typeface="Arial"/>
              </a:rPr>
              <a:t> ovat tärkeässä osassa</a:t>
            </a:r>
            <a:r>
              <a:rPr lang="fi-FI" sz="1599" dirty="0">
                <a:solidFill>
                  <a:srgbClr val="1F1819"/>
                </a:solidFill>
                <a:latin typeface="Arial"/>
                <a:ea typeface="Arial"/>
                <a:cs typeface="Arial"/>
                <a:sym typeface="Arial"/>
              </a:rPr>
              <a:t>, suunnitellaan </a:t>
            </a:r>
            <a:r>
              <a:rPr lang="fi-FI" sz="1599" noProof="0" dirty="0">
                <a:solidFill>
                  <a:srgbClr val="1F1819"/>
                </a:solidFill>
                <a:latin typeface="Arial"/>
                <a:ea typeface="Arial"/>
                <a:cs typeface="Arial"/>
                <a:sym typeface="Arial"/>
              </a:rPr>
              <a:t>milloin ja missä pidetään.</a:t>
            </a:r>
          </a:p>
          <a:p>
            <a:pPr algn="l">
              <a:lnSpc>
                <a:spcPts val="1887"/>
              </a:lnSpc>
              <a:spcBef>
                <a:spcPct val="0"/>
              </a:spcBef>
            </a:pPr>
            <a:r>
              <a:rPr lang="fi-FI" sz="1599" noProof="0" dirty="0">
                <a:solidFill>
                  <a:srgbClr val="1F1819"/>
                </a:solidFill>
                <a:latin typeface="Arial"/>
                <a:ea typeface="Arial"/>
                <a:cs typeface="Arial"/>
                <a:sym typeface="Arial"/>
              </a:rPr>
              <a:t>- Määritelemme minimitasot osaamiselle.</a:t>
            </a:r>
          </a:p>
          <a:p>
            <a:pPr algn="l">
              <a:lnSpc>
                <a:spcPts val="1887"/>
              </a:lnSpc>
              <a:spcBef>
                <a:spcPct val="0"/>
              </a:spcBef>
            </a:pPr>
            <a:r>
              <a:rPr lang="fi-FI" sz="1599" noProof="0" dirty="0">
                <a:solidFill>
                  <a:srgbClr val="1F1819"/>
                </a:solidFill>
                <a:latin typeface="Arial"/>
                <a:ea typeface="Arial"/>
                <a:cs typeface="Arial"/>
                <a:sym typeface="Arial"/>
              </a:rPr>
              <a:t>- 7.-luokkalaisten perehdytys: opiskelustrategiat, Wilma, </a:t>
            </a:r>
            <a:r>
              <a:rPr lang="fi-FI" sz="1599" noProof="0" dirty="0" err="1">
                <a:solidFill>
                  <a:srgbClr val="1F1819"/>
                </a:solidFill>
                <a:latin typeface="Arial"/>
                <a:ea typeface="Arial"/>
                <a:cs typeface="Arial"/>
                <a:sym typeface="Arial"/>
              </a:rPr>
              <a:t>classroom</a:t>
            </a: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Koulut, joissa tämä on jo käytössä jakavat tekemänsä pohjat tuen tiimin kautta.</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9" name="TextBox 9"/>
          <p:cNvSpPr txBox="1"/>
          <p:nvPr/>
        </p:nvSpPr>
        <p:spPr>
          <a:xfrm>
            <a:off x="11119458" y="2983833"/>
            <a:ext cx="3640296" cy="2949525"/>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Keskeinen muutos: </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Oleellista hyödyntää erityisopettajan koko potentiaali. </a:t>
            </a:r>
            <a:r>
              <a:rPr lang="fi-FI" sz="1599" dirty="0">
                <a:solidFill>
                  <a:srgbClr val="1F1819"/>
                </a:solidFill>
                <a:latin typeface="Arial"/>
                <a:ea typeface="Arial"/>
                <a:cs typeface="Arial"/>
                <a:sym typeface="Arial"/>
              </a:rPr>
              <a:t>O</a:t>
            </a:r>
            <a:r>
              <a:rPr lang="fi-FI" sz="1599" noProof="0" dirty="0" err="1">
                <a:solidFill>
                  <a:srgbClr val="1F1819"/>
                </a:solidFill>
                <a:latin typeface="Arial"/>
                <a:ea typeface="Arial"/>
                <a:cs typeface="Arial"/>
                <a:sym typeface="Arial"/>
              </a:rPr>
              <a:t>ppilaat</a:t>
            </a:r>
            <a:r>
              <a:rPr lang="fi-FI" sz="1599" noProof="0" dirty="0">
                <a:solidFill>
                  <a:srgbClr val="1F1819"/>
                </a:solidFill>
                <a:latin typeface="Arial"/>
                <a:ea typeface="Arial"/>
                <a:cs typeface="Arial"/>
                <a:sym typeface="Arial"/>
              </a:rPr>
              <a:t> saisivat enemmän tukea ja kohdennetusti mahdollisimman varhain. Seulat suunnittelun pohjalla, joista näkee mitä kursseja tarvitaan enemmän/vähemmän.</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182100" y="8590411"/>
            <a:ext cx="17923800" cy="786036"/>
            <a:chOff x="0" y="0"/>
            <a:chExt cx="23898400" cy="1048048"/>
          </a:xfrm>
        </p:grpSpPr>
        <p:sp>
          <p:nvSpPr>
            <p:cNvPr id="11" name="Freeform 11"/>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2" name="TextBox 12"/>
            <p:cNvSpPr txBox="1"/>
            <p:nvPr/>
          </p:nvSpPr>
          <p:spPr>
            <a:xfrm>
              <a:off x="0" y="-19050"/>
              <a:ext cx="23898400" cy="1067098"/>
            </a:xfrm>
            <a:prstGeom prst="rect">
              <a:avLst/>
            </a:prstGeom>
          </p:spPr>
          <p:txBody>
            <a:bodyPr lIns="50800" tIns="50800" rIns="50800" bIns="50800" rtlCol="0" anchor="t"/>
            <a:lstStyle/>
            <a:p>
              <a:pPr algn="ctr">
                <a:lnSpc>
                  <a:spcPts val="1920"/>
                </a:lnSpc>
              </a:pPr>
              <a:r>
                <a:rPr lang="fi-FI" sz="1600" noProof="0" dirty="0">
                  <a:solidFill>
                    <a:srgbClr val="000000"/>
                  </a:solidFill>
                  <a:latin typeface="Arial"/>
                  <a:ea typeface="Arial"/>
                  <a:cs typeface="Arial"/>
                  <a:sym typeface="Arial"/>
                </a:rPr>
                <a:t>Ratkaisuidea tehty Ylöjärven työpajassa, 29.10.2025.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3" name="Group 13">
            <a:extLst>
              <a:ext uri="{C183D7F6-B498-43B3-948B-1728B52AA6E4}">
                <adec:decorative xmlns:adec="http://schemas.microsoft.com/office/drawing/2017/decorative" val="1"/>
              </a:ext>
            </a:extLst>
          </p:cNvPr>
          <p:cNvGrpSpPr/>
          <p:nvPr/>
        </p:nvGrpSpPr>
        <p:grpSpPr>
          <a:xfrm>
            <a:off x="1365380" y="2506214"/>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4378889" y="6687916"/>
            <a:ext cx="879157" cy="879157"/>
          </a:xfrm>
          <a:custGeom>
            <a:avLst/>
            <a:gdLst/>
            <a:ahLst/>
            <a:cxnLst/>
            <a:rect l="l" t="t" r="r" b="b"/>
            <a:pathLst>
              <a:path w="879157" h="879157">
                <a:moveTo>
                  <a:pt x="0" y="0"/>
                </a:moveTo>
                <a:lnTo>
                  <a:pt x="879157" y="0"/>
                </a:lnTo>
                <a:lnTo>
                  <a:pt x="879157" y="879157"/>
                </a:lnTo>
                <a:lnTo>
                  <a:pt x="0" y="8791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7" name="TextBox 17"/>
          <p:cNvSpPr txBox="1"/>
          <p:nvPr/>
        </p:nvSpPr>
        <p:spPr>
          <a:xfrm>
            <a:off x="1617750" y="2827179"/>
            <a:ext cx="3640296" cy="4026743"/>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Vuosikellon mukaan kurssimuotoiset tukitoimet:</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Yhden kunnan kolmessa alakoulussa on toteutettu ryhmäkohtaista tukea kurssisuunnitelman mukaisesti. Tuki on havaittu toimivaksi, ja laajennetaan seuraavaksi kunnan muihin kouluihin sekä kehitetään yläkouluun sopivaksi. Alakoulun kurssisisältöjä ovat esimerkiksi: kirjoituskurssi, lukemisen kurssi, kertotaulukurssi, lukujonokurssi, hahmottamiskyky ja oman toiminnan ohjaus. </a:t>
            </a:r>
          </a:p>
          <a:p>
            <a:pPr algn="l">
              <a:lnSpc>
                <a:spcPts val="1887"/>
              </a:lnSpc>
              <a:spcBef>
                <a:spcPct val="0"/>
              </a:spcBef>
            </a:pPr>
            <a:r>
              <a:rPr lang="fi-FI" sz="1599" noProof="0" dirty="0">
                <a:solidFill>
                  <a:srgbClr val="1F1819"/>
                </a:solidFill>
                <a:latin typeface="Arial"/>
                <a:ea typeface="Arial"/>
                <a:cs typeface="Arial"/>
                <a:sym typeface="Arial"/>
              </a:rPr>
              <a:t>  </a:t>
            </a: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18" name="TextBox 18"/>
          <p:cNvSpPr txBox="1"/>
          <p:nvPr/>
        </p:nvSpPr>
        <p:spPr>
          <a:xfrm>
            <a:off x="1365380" y="8059805"/>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#Ryhmäkohtainen tuki</a:t>
            </a:r>
          </a:p>
        </p:txBody>
      </p:sp>
      <p:sp>
        <p:nvSpPr>
          <p:cNvPr id="19" name="Freeform 19">
            <a:extLst>
              <a:ext uri="{C183D7F6-B498-43B3-948B-1728B52AA6E4}">
                <adec:decorative xmlns:adec="http://schemas.microsoft.com/office/drawing/2017/decorative" val="1"/>
              </a:ext>
            </a:extLst>
          </p:cNvPr>
          <p:cNvSpPr/>
          <p:nvPr/>
        </p:nvSpPr>
        <p:spPr>
          <a:xfrm>
            <a:off x="15011400" y="795819"/>
            <a:ext cx="1097702" cy="982026"/>
          </a:xfrm>
          <a:custGeom>
            <a:avLst/>
            <a:gdLst/>
            <a:ahLst/>
            <a:cxnLst/>
            <a:rect l="l" t="t" r="r" b="b"/>
            <a:pathLst>
              <a:path w="1577948" h="1577948">
                <a:moveTo>
                  <a:pt x="0" y="0"/>
                </a:moveTo>
                <a:lnTo>
                  <a:pt x="1577948" y="0"/>
                </a:lnTo>
                <a:lnTo>
                  <a:pt x="1577948" y="1577948"/>
                </a:lnTo>
                <a:lnTo>
                  <a:pt x="0" y="1577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pic>
        <p:nvPicPr>
          <p:cNvPr id="20" name="Kuva 19" descr="Kuva, joka sisältää kohteen Grafiikka, Fontti, graafinen suunnittelu, muotoilu&#10;&#10;Tekoälyllä luotu sisältö voi olla virheellistä.">
            <a:extLst>
              <a:ext uri="{FF2B5EF4-FFF2-40B4-BE49-F238E27FC236}">
                <a16:creationId xmlns:a16="http://schemas.microsoft.com/office/drawing/2014/main" id="{0A2E94D7-AE26-51D3-852E-CEF704BE8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YHTEISSUUNNITTELUN NÄKYVYYS YHTEISOPETTAJUUDEN TUKENA</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Freeform 8">
            <a:extLst>
              <a:ext uri="{C183D7F6-B498-43B3-948B-1728B52AA6E4}">
                <adec:decorative xmlns:adec="http://schemas.microsoft.com/office/drawing/2017/decorative" val="1"/>
              </a:ext>
            </a:extLst>
          </p:cNvPr>
          <p:cNvSpPr/>
          <p:nvPr/>
        </p:nvSpPr>
        <p:spPr>
          <a:xfrm>
            <a:off x="15316200" y="826052"/>
            <a:ext cx="1027508" cy="1188122"/>
          </a:xfrm>
          <a:custGeom>
            <a:avLst/>
            <a:gdLst/>
            <a:ahLst/>
            <a:cxnLst/>
            <a:rect l="l" t="t" r="r" b="b"/>
            <a:pathLst>
              <a:path w="1291649" h="1584845">
                <a:moveTo>
                  <a:pt x="0" y="0"/>
                </a:moveTo>
                <a:lnTo>
                  <a:pt x="1291648" y="0"/>
                </a:lnTo>
                <a:lnTo>
                  <a:pt x="1291648" y="1584845"/>
                </a:lnTo>
                <a:lnTo>
                  <a:pt x="0" y="1584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9" name="TextBox 9"/>
          <p:cNvSpPr txBox="1"/>
          <p:nvPr/>
        </p:nvSpPr>
        <p:spPr>
          <a:xfrm>
            <a:off x="2035638" y="2827179"/>
            <a:ext cx="3640296" cy="373179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Yhteissuunnittelun näkyvyys yhteisopettajuuden tukena</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Erään koulun 4.lk opettajilla on ollut käytössä digitaalinen yhteissuunnittelu viimeisen kahden vuoden ajan. Yhteissuunnittelun alustana on toiminut </a:t>
            </a:r>
            <a:r>
              <a:rPr lang="fi-FI" sz="1599" dirty="0" err="1">
                <a:solidFill>
                  <a:srgbClr val="1F1819"/>
                </a:solidFill>
                <a:latin typeface="Arial"/>
                <a:ea typeface="Arial"/>
                <a:cs typeface="Arial"/>
                <a:sym typeface="Arial"/>
              </a:rPr>
              <a:t>Teams</a:t>
            </a:r>
            <a:r>
              <a:rPr lang="fi-FI" sz="1599" dirty="0">
                <a:solidFill>
                  <a:srgbClr val="1F1819"/>
                </a:solidFill>
                <a:latin typeface="Arial"/>
                <a:ea typeface="Arial"/>
                <a:cs typeface="Arial"/>
                <a:sym typeface="Arial"/>
              </a:rPr>
              <a:t>. Digitaalisen yhteissuunnittelun on todettu säästävän aikaa ja selkeyttävän yhteissuunnittelua, koska tiedot ovat helposti saatavissa ja näkyvillä asianomaisille.</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11" name="Freeform 11"/>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12" name="TextBox 12"/>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13" name="TextBox 13"/>
          <p:cNvSpPr txBox="1"/>
          <p:nvPr/>
        </p:nvSpPr>
        <p:spPr>
          <a:xfrm>
            <a:off x="7132618" y="2977688"/>
            <a:ext cx="3468286" cy="1821011"/>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Selvitämme voivatko koulun 4.lk opettajat osallistua heidän digitaalisen yhteissuunnittelumallinsa levittämiseen?</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4" name="TextBox 14"/>
          <p:cNvSpPr txBox="1"/>
          <p:nvPr/>
        </p:nvSpPr>
        <p:spPr>
          <a:xfrm>
            <a:off x="11119458" y="2983833"/>
            <a:ext cx="3640296" cy="4319334"/>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Selvitettäviä kysymyksiä: </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1. Millä ajalla tiedonvaihtoa tehdään?</a:t>
            </a:r>
          </a:p>
          <a:p>
            <a:pPr algn="l">
              <a:lnSpc>
                <a:spcPts val="1887"/>
              </a:lnSpc>
              <a:spcBef>
                <a:spcPct val="0"/>
              </a:spcBef>
            </a:pPr>
            <a:r>
              <a:rPr lang="fi-FI" sz="1599" noProof="0" dirty="0">
                <a:solidFill>
                  <a:srgbClr val="1F1819"/>
                </a:solidFill>
                <a:latin typeface="Arial"/>
                <a:ea typeface="Arial"/>
                <a:cs typeface="Arial"/>
                <a:sym typeface="Arial"/>
              </a:rPr>
              <a:t>2. Ketkä osallistuvat?</a:t>
            </a:r>
          </a:p>
          <a:p>
            <a:pPr algn="l">
              <a:lnSpc>
                <a:spcPts val="1887"/>
              </a:lnSpc>
              <a:spcBef>
                <a:spcPct val="0"/>
              </a:spcBef>
            </a:pPr>
            <a:r>
              <a:rPr lang="fi-FI" sz="1599" noProof="0" dirty="0">
                <a:solidFill>
                  <a:srgbClr val="1F1819"/>
                </a:solidFill>
                <a:latin typeface="Arial"/>
                <a:ea typeface="Arial"/>
                <a:cs typeface="Arial"/>
                <a:sym typeface="Arial"/>
              </a:rPr>
              <a:t>3. Kuka organisoi?</a:t>
            </a:r>
          </a:p>
          <a:p>
            <a:pPr algn="l">
              <a:lnSpc>
                <a:spcPts val="1887"/>
              </a:lnSpc>
              <a:spcBef>
                <a:spcPct val="0"/>
              </a:spcBef>
            </a:pPr>
            <a:r>
              <a:rPr lang="fi-FI" sz="1599" noProof="0" dirty="0">
                <a:solidFill>
                  <a:srgbClr val="1F1819"/>
                </a:solidFill>
                <a:latin typeface="Arial"/>
                <a:ea typeface="Arial"/>
                <a:cs typeface="Arial"/>
                <a:sym typeface="Arial"/>
              </a:rPr>
              <a:t>4. Voidaanko aiheesta tehdä </a:t>
            </a:r>
            <a:r>
              <a:rPr lang="fi-FI" sz="1599" noProof="0" dirty="0" err="1">
                <a:solidFill>
                  <a:srgbClr val="1F1819"/>
                </a:solidFill>
                <a:latin typeface="Arial"/>
                <a:ea typeface="Arial"/>
                <a:cs typeface="Arial"/>
                <a:sym typeface="Arial"/>
              </a:rPr>
              <a:t>teams</a:t>
            </a:r>
            <a:r>
              <a:rPr lang="fi-FI" sz="1599" noProof="0" dirty="0">
                <a:solidFill>
                  <a:srgbClr val="1F1819"/>
                </a:solidFill>
                <a:latin typeface="Arial"/>
                <a:ea typeface="Arial"/>
                <a:cs typeface="Arial"/>
                <a:sym typeface="Arial"/>
              </a:rPr>
              <a:t>-ohjeistusvideo, joka kouluilla </a:t>
            </a:r>
            <a:r>
              <a:rPr lang="fi-FI" sz="1599" noProof="0" dirty="0" err="1">
                <a:solidFill>
                  <a:srgbClr val="1F1819"/>
                </a:solidFill>
                <a:latin typeface="Arial"/>
                <a:ea typeface="Arial"/>
                <a:cs typeface="Arial"/>
                <a:sym typeface="Arial"/>
              </a:rPr>
              <a:t>katsoittaisiin</a:t>
            </a:r>
            <a:r>
              <a:rPr lang="fi-FI" sz="1599" noProof="0" dirty="0">
                <a:solidFill>
                  <a:srgbClr val="1F1819"/>
                </a:solidFill>
                <a:latin typeface="Arial"/>
                <a:ea typeface="Arial"/>
                <a:cs typeface="Arial"/>
                <a:sym typeface="Arial"/>
              </a:rPr>
              <a:t>?</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Idea myös “ryhmien käyttöohjeista” samalle alustalle; siinä </a:t>
            </a:r>
            <a:r>
              <a:rPr lang="fi-FI" sz="1599" noProof="0" dirty="0" err="1">
                <a:solidFill>
                  <a:srgbClr val="1F1819"/>
                </a:solidFill>
                <a:latin typeface="Arial"/>
                <a:ea typeface="Arial"/>
                <a:cs typeface="Arial"/>
                <a:sym typeface="Arial"/>
              </a:rPr>
              <a:t>tapaksessa</a:t>
            </a:r>
            <a:r>
              <a:rPr lang="fi-FI" sz="1599" noProof="0" dirty="0">
                <a:solidFill>
                  <a:srgbClr val="1F1819"/>
                </a:solidFill>
                <a:latin typeface="Arial"/>
                <a:ea typeface="Arial"/>
                <a:cs typeface="Arial"/>
                <a:sym typeface="Arial"/>
              </a:rPr>
              <a:t> selvitettävä </a:t>
            </a:r>
            <a:r>
              <a:rPr lang="fi-FI" sz="1599" noProof="0" dirty="0" err="1">
                <a:solidFill>
                  <a:srgbClr val="1F1819"/>
                </a:solidFill>
                <a:latin typeface="Arial"/>
                <a:ea typeface="Arial"/>
                <a:cs typeface="Arial"/>
                <a:sym typeface="Arial"/>
              </a:rPr>
              <a:t>Teamsin</a:t>
            </a:r>
            <a:r>
              <a:rPr lang="fi-FI" sz="1599" noProof="0" dirty="0">
                <a:solidFill>
                  <a:srgbClr val="1F1819"/>
                </a:solidFill>
                <a:latin typeface="Arial"/>
                <a:ea typeface="Arial"/>
                <a:cs typeface="Arial"/>
                <a:sym typeface="Arial"/>
              </a:rPr>
              <a:t> tietosuojaan liittyvät rajoitukset (millä tasolla tietoa ryhmistä/oppilaista voi jakaa </a:t>
            </a:r>
            <a:r>
              <a:rPr lang="fi-FI" sz="1599" noProof="0" dirty="0" err="1">
                <a:solidFill>
                  <a:srgbClr val="1F1819"/>
                </a:solidFill>
                <a:latin typeface="Arial"/>
                <a:ea typeface="Arial"/>
                <a:cs typeface="Arial"/>
                <a:sym typeface="Arial"/>
              </a:rPr>
              <a:t>Teamsissa</a:t>
            </a:r>
            <a:r>
              <a:rPr lang="fi-FI" sz="1599" noProof="0" dirty="0">
                <a:solidFill>
                  <a:srgbClr val="1F1819"/>
                </a:solidFill>
                <a:latin typeface="Arial"/>
                <a:ea typeface="Arial"/>
                <a:cs typeface="Arial"/>
                <a:sym typeface="Arial"/>
              </a:rPr>
              <a:t>.)</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15" name="Group 15">
            <a:extLst>
              <a:ext uri="{C183D7F6-B498-43B3-948B-1728B52AA6E4}">
                <adec:decorative xmlns:adec="http://schemas.microsoft.com/office/drawing/2017/decorative" val="1"/>
              </a:ext>
            </a:extLst>
          </p:cNvPr>
          <p:cNvGrpSpPr/>
          <p:nvPr/>
        </p:nvGrpSpPr>
        <p:grpSpPr>
          <a:xfrm>
            <a:off x="182100" y="8590411"/>
            <a:ext cx="17923800" cy="786036"/>
            <a:chOff x="0" y="0"/>
            <a:chExt cx="23898400" cy="1048048"/>
          </a:xfrm>
        </p:grpSpPr>
        <p:sp>
          <p:nvSpPr>
            <p:cNvPr id="16" name="Freeform 16"/>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7" name="TextBox 17"/>
            <p:cNvSpPr txBox="1"/>
            <p:nvPr/>
          </p:nvSpPr>
          <p:spPr>
            <a:xfrm>
              <a:off x="0" y="-19050"/>
              <a:ext cx="23898400" cy="1067098"/>
            </a:xfrm>
            <a:prstGeom prst="rect">
              <a:avLst/>
            </a:prstGeom>
          </p:spPr>
          <p:txBody>
            <a:bodyPr lIns="50800" tIns="50800" rIns="50800" bIns="50800" rtlCol="0" anchor="t"/>
            <a:lstStyle/>
            <a:p>
              <a:pPr algn="ctr">
                <a:lnSpc>
                  <a:spcPts val="1920"/>
                </a:lnSpc>
              </a:pPr>
              <a:r>
                <a:rPr lang="fi-FI" sz="1600" noProof="0" dirty="0">
                  <a:solidFill>
                    <a:srgbClr val="000000"/>
                  </a:solidFill>
                  <a:latin typeface="Arial"/>
                  <a:ea typeface="Arial"/>
                  <a:cs typeface="Arial"/>
                  <a:sym typeface="Arial"/>
                </a:rPr>
                <a:t>Ratkaisuidea tehty Pirkkalan työpajassa, 9.09.2025. </a:t>
              </a:r>
            </a:p>
            <a:p>
              <a:pPr algn="ctr">
                <a:lnSpc>
                  <a:spcPts val="2879"/>
                </a:lnSpc>
              </a:pPr>
              <a:endParaRPr lang="fi-FI" sz="1600" noProof="0" dirty="0">
                <a:solidFill>
                  <a:srgbClr val="000000"/>
                </a:solidFill>
                <a:latin typeface="Arial"/>
                <a:ea typeface="Arial"/>
                <a:cs typeface="Arial"/>
                <a:sym typeface="Arial"/>
              </a:endParaRPr>
            </a:p>
          </p:txBody>
        </p:sp>
      </p:grpSp>
      <p:sp>
        <p:nvSpPr>
          <p:cNvPr id="18" name="Freeform 18">
            <a:extLst>
              <a:ext uri="{C183D7F6-B498-43B3-948B-1728B52AA6E4}">
                <adec:decorative xmlns:adec="http://schemas.microsoft.com/office/drawing/2017/decorative" val="1"/>
              </a:ext>
            </a:extLst>
          </p:cNvPr>
          <p:cNvSpPr/>
          <p:nvPr/>
        </p:nvSpPr>
        <p:spPr>
          <a:xfrm>
            <a:off x="4769799" y="6402400"/>
            <a:ext cx="734125" cy="900767"/>
          </a:xfrm>
          <a:custGeom>
            <a:avLst/>
            <a:gdLst/>
            <a:ahLst/>
            <a:cxnLst/>
            <a:rect l="l" t="t" r="r" b="b"/>
            <a:pathLst>
              <a:path w="734125" h="900767">
                <a:moveTo>
                  <a:pt x="0" y="0"/>
                </a:moveTo>
                <a:lnTo>
                  <a:pt x="734125" y="0"/>
                </a:lnTo>
                <a:lnTo>
                  <a:pt x="734125" y="900767"/>
                </a:lnTo>
                <a:lnTo>
                  <a:pt x="0" y="9007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9" name="TextBox 19"/>
          <p:cNvSpPr txBox="1"/>
          <p:nvPr/>
        </p:nvSpPr>
        <p:spPr>
          <a:xfrm>
            <a:off x="1783268" y="7933186"/>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#Yhteissuunnittelu #Yhteisopettajuus</a:t>
            </a:r>
          </a:p>
        </p:txBody>
      </p:sp>
      <p:pic>
        <p:nvPicPr>
          <p:cNvPr id="20" name="Kuva 19" descr="Kuva, joka sisältää kohteen Grafiikka, Fontti, graafinen suunnittelu, muotoilu&#10;&#10;Tekoälyllä luotu sisältö voi olla virheellistä.">
            <a:extLst>
              <a:ext uri="{FF2B5EF4-FFF2-40B4-BE49-F238E27FC236}">
                <a16:creationId xmlns:a16="http://schemas.microsoft.com/office/drawing/2014/main" id="{D6A2EA30-43F4-CDE8-471E-89D77F051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ERITYISOPETTAJIEN "KELLUVAT" TUNNIT LUKUJÄRJESTYKSESSÄ</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2539157"/>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Kokeiluun lähtevät mukaan erään koulun </a:t>
            </a:r>
            <a:r>
              <a:rPr lang="fi-FI" sz="1599" noProof="0" dirty="0" err="1">
                <a:solidFill>
                  <a:srgbClr val="1F1819"/>
                </a:solidFill>
                <a:latin typeface="Arial"/>
                <a:ea typeface="Arial"/>
                <a:cs typeface="Arial"/>
                <a:sym typeface="Arial"/>
              </a:rPr>
              <a:t>ala-ja</a:t>
            </a:r>
            <a:r>
              <a:rPr lang="fi-FI" sz="1599" noProof="0" dirty="0">
                <a:solidFill>
                  <a:srgbClr val="1F1819"/>
                </a:solidFill>
                <a:latin typeface="Arial"/>
                <a:ea typeface="Arial"/>
                <a:cs typeface="Arial"/>
                <a:sym typeface="Arial"/>
              </a:rPr>
              <a:t> yläkoulun valikoidut ryhmät ja toisesta yläkoulusta tietyt kriittiset luokat. Kokeilemme 2.jakson ajan, jonka jälkeen arvioimme mikä toimii ja mikä ei.</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9" name="Group 9">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10" name="Freeform 10"/>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1" name="TextBox 11"/>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Pirkkalan työpajassa, 9.09.2025.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2" name="Group 12">
            <a:extLst>
              <a:ext uri="{C183D7F6-B498-43B3-948B-1728B52AA6E4}">
                <adec:decorative xmlns:adec="http://schemas.microsoft.com/office/drawing/2017/decorative" val="1"/>
              </a:ext>
            </a:extLst>
          </p:cNvPr>
          <p:cNvGrpSpPr/>
          <p:nvPr/>
        </p:nvGrpSpPr>
        <p:grpSpPr>
          <a:xfrm>
            <a:off x="1028700" y="2565095"/>
            <a:ext cx="4145038" cy="5274571"/>
            <a:chOff x="0" y="0"/>
            <a:chExt cx="1091697" cy="1389187"/>
          </a:xfrm>
        </p:grpSpPr>
        <p:sp>
          <p:nvSpPr>
            <p:cNvPr id="13" name="Freeform 13"/>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4" name="TextBox 14"/>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7" name="TextBox 17"/>
          <p:cNvSpPr txBox="1"/>
          <p:nvPr/>
        </p:nvSpPr>
        <p:spPr>
          <a:xfrm>
            <a:off x="11119458" y="2983833"/>
            <a:ext cx="3640296" cy="168090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Keskeinen muutos: </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Tukee hyvää resurssien jakoa ja varmistaa että erityisopettajat ovat siellä missä heistä on eniten apua.</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18" name="TextBox 18"/>
          <p:cNvSpPr txBox="1"/>
          <p:nvPr/>
        </p:nvSpPr>
        <p:spPr>
          <a:xfrm>
            <a:off x="1281071" y="3162317"/>
            <a:ext cx="3640296" cy="375743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Erityisopettajien "kelluvat" tunnit lukujärjestyksessä:</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Erään kunnan kahdessa koulussa kokeillaan valittujen erityisopettajien lukujärjestykseen joustavia “kelluvia” tunteja. Näitä tunteja voidaan käyttää joko erityisopettajan luokse tulemiseen tai erityisopettajan vierailuun sovitussa ryhmässä. </a:t>
            </a:r>
          </a:p>
          <a:p>
            <a:pPr>
              <a:lnSpc>
                <a:spcPts val="1887"/>
              </a:lnSpc>
              <a:spcBef>
                <a:spcPct val="0"/>
              </a:spcBef>
            </a:pPr>
            <a:endParaRPr lang="fi-FI" sz="1599" dirty="0">
              <a:solidFill>
                <a:srgbClr val="1F1819"/>
              </a:solidFill>
              <a:latin typeface="Arial"/>
              <a:ea typeface="Arial"/>
              <a:cs typeface="Arial"/>
              <a:sym typeface="Arial"/>
            </a:endParaRPr>
          </a:p>
          <a:p>
            <a:pPr>
              <a:lnSpc>
                <a:spcPts val="1887"/>
              </a:lnSpc>
              <a:spcBef>
                <a:spcPct val="0"/>
              </a:spcBef>
            </a:pPr>
            <a:r>
              <a:rPr lang="fi-FI" sz="1599" dirty="0">
                <a:solidFill>
                  <a:srgbClr val="1F1819"/>
                </a:solidFill>
                <a:latin typeface="Arial"/>
                <a:ea typeface="Arial"/>
                <a:cs typeface="Arial"/>
                <a:sym typeface="Arial"/>
              </a:rPr>
              <a:t>Tarkoitus on saada erityisopettajien työpanos joustavammin käyttöön - </a:t>
            </a:r>
          </a:p>
          <a:p>
            <a:pPr>
              <a:lnSpc>
                <a:spcPts val="1887"/>
              </a:lnSpc>
              <a:spcBef>
                <a:spcPct val="0"/>
              </a:spcBef>
            </a:pPr>
            <a:r>
              <a:rPr lang="fi-FI" sz="1599" dirty="0">
                <a:solidFill>
                  <a:srgbClr val="1F1819"/>
                </a:solidFill>
                <a:latin typeface="Arial"/>
                <a:ea typeface="Arial"/>
                <a:cs typeface="Arial"/>
                <a:sym typeface="Arial"/>
              </a:rPr>
              <a:t>"mennään sinne missä on tarve". </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9" name="TextBox 19"/>
          <p:cNvSpPr txBox="1"/>
          <p:nvPr/>
        </p:nvSpPr>
        <p:spPr>
          <a:xfrm>
            <a:off x="1028700" y="7974945"/>
            <a:ext cx="4145038"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tasapuolinen ja joustava kohdentaminen</a:t>
            </a:r>
          </a:p>
        </p:txBody>
      </p:sp>
      <p:sp>
        <p:nvSpPr>
          <p:cNvPr id="20" name="Freeform 14">
            <a:extLst>
              <a:ext uri="{FF2B5EF4-FFF2-40B4-BE49-F238E27FC236}">
                <a16:creationId xmlns:a16="http://schemas.microsoft.com/office/drawing/2014/main" id="{5A87E53F-E50D-5315-CBDA-558D42AC8B1D}"/>
              </a:ext>
              <a:ext uri="{C183D7F6-B498-43B3-948B-1728B52AA6E4}">
                <adec:decorative xmlns:adec="http://schemas.microsoft.com/office/drawing/2017/decorative" val="1"/>
              </a:ext>
            </a:extLst>
          </p:cNvPr>
          <p:cNvSpPr/>
          <p:nvPr/>
        </p:nvSpPr>
        <p:spPr>
          <a:xfrm>
            <a:off x="4022121" y="6815094"/>
            <a:ext cx="935105" cy="924050"/>
          </a:xfrm>
          <a:custGeom>
            <a:avLst/>
            <a:gdLst/>
            <a:ahLst/>
            <a:cxnLst/>
            <a:rect l="l" t="t" r="r" b="b"/>
            <a:pathLst>
              <a:path w="1159798" h="1227299">
                <a:moveTo>
                  <a:pt x="0" y="0"/>
                </a:moveTo>
                <a:lnTo>
                  <a:pt x="1159797" y="0"/>
                </a:lnTo>
                <a:lnTo>
                  <a:pt x="1159797" y="1227299"/>
                </a:lnTo>
                <a:lnTo>
                  <a:pt x="0" y="1227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21" name="Freeform 14">
            <a:extLst>
              <a:ext uri="{FF2B5EF4-FFF2-40B4-BE49-F238E27FC236}">
                <a16:creationId xmlns:a16="http://schemas.microsoft.com/office/drawing/2014/main" id="{DC6FA902-4901-F739-D903-F1FDBB71D12B}"/>
              </a:ext>
              <a:ext uri="{C183D7F6-B498-43B3-948B-1728B52AA6E4}">
                <adec:decorative xmlns:adec="http://schemas.microsoft.com/office/drawing/2017/decorative" val="1"/>
              </a:ext>
            </a:extLst>
          </p:cNvPr>
          <p:cNvSpPr/>
          <p:nvPr/>
        </p:nvSpPr>
        <p:spPr>
          <a:xfrm>
            <a:off x="14630400" y="952500"/>
            <a:ext cx="1067483" cy="1119408"/>
          </a:xfrm>
          <a:custGeom>
            <a:avLst/>
            <a:gdLst/>
            <a:ahLst/>
            <a:cxnLst/>
            <a:rect l="l" t="t" r="r" b="b"/>
            <a:pathLst>
              <a:path w="1159798" h="1227299">
                <a:moveTo>
                  <a:pt x="0" y="0"/>
                </a:moveTo>
                <a:lnTo>
                  <a:pt x="1159797" y="0"/>
                </a:lnTo>
                <a:lnTo>
                  <a:pt x="1159797" y="1227299"/>
                </a:lnTo>
                <a:lnTo>
                  <a:pt x="0" y="1227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pic>
        <p:nvPicPr>
          <p:cNvPr id="15" name="Kuva 14" descr="Kuva, joka sisältää kohteen Grafiikka, Fontti, graafinen suunnittelu, muotoilu&#10;&#10;Tekoälyllä luotu sisältö voi olla virheellistä.">
            <a:extLst>
              <a:ext uri="{FF2B5EF4-FFF2-40B4-BE49-F238E27FC236}">
                <a16:creationId xmlns:a16="http://schemas.microsoft.com/office/drawing/2014/main" id="{F6812EE0-0734-98B7-45FA-3826A2C45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3099" y="790335"/>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OPETUKSEN YHTEISSUUNNITTELU JA PALKITUKSEN AITO HYÖDYNTÄMINEN</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4488408"/>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Kokeilemme opetuksen yhteissuunnittelua ja </a:t>
            </a:r>
            <a:r>
              <a:rPr lang="fi-FI" sz="1599" noProof="0" dirty="0" err="1">
                <a:solidFill>
                  <a:srgbClr val="1F1819"/>
                </a:solidFill>
                <a:latin typeface="Arial"/>
                <a:ea typeface="Arial"/>
                <a:cs typeface="Arial"/>
                <a:sym typeface="Arial"/>
              </a:rPr>
              <a:t>palkituksen</a:t>
            </a:r>
            <a:r>
              <a:rPr lang="fi-FI" sz="1599" noProof="0" dirty="0">
                <a:solidFill>
                  <a:srgbClr val="1F1819"/>
                </a:solidFill>
                <a:latin typeface="Arial"/>
                <a:ea typeface="Arial"/>
                <a:cs typeface="Arial"/>
                <a:sym typeface="Arial"/>
              </a:rPr>
              <a:t> aitoa hyödyntämistä yhden pienemmän, rajatun, jakson ajan, esimerkiksi matikan kertotaulu-jakson ajan. Kokeiluun osallistuvat kaikki koulut. Kunnan EO-koordinaattori laati tarkemman aikataulun.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Toivomme yleisesti lisäkoulutusta yhteisopettajuudesta; hyödyt, keskustelua ja aikaa. Uskallusta kokeilujaksoon.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9" name="TextBox 9"/>
          <p:cNvSpPr txBox="1"/>
          <p:nvPr/>
        </p:nvSpPr>
        <p:spPr>
          <a:xfrm>
            <a:off x="11119458" y="2983833"/>
            <a:ext cx="3640296" cy="3500184"/>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Luonnos: </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Yhteisopettajuuden toimintamalli:</a:t>
            </a:r>
          </a:p>
          <a:p>
            <a:pPr algn="l">
              <a:lnSpc>
                <a:spcPts val="1829"/>
              </a:lnSpc>
              <a:spcBef>
                <a:spcPct val="0"/>
              </a:spcBef>
            </a:pPr>
            <a:r>
              <a:rPr lang="fi-FI" sz="1550" noProof="0" dirty="0">
                <a:solidFill>
                  <a:srgbClr val="1F1819"/>
                </a:solidFill>
                <a:latin typeface="Arial"/>
                <a:ea typeface="Arial"/>
                <a:cs typeface="Arial"/>
                <a:sym typeface="Arial"/>
              </a:rPr>
              <a:t>Luokilla yhteiset:</a:t>
            </a:r>
          </a:p>
          <a:p>
            <a:pPr algn="l">
              <a:lnSpc>
                <a:spcPts val="1829"/>
              </a:lnSpc>
              <a:spcBef>
                <a:spcPct val="0"/>
              </a:spcBef>
            </a:pPr>
            <a:r>
              <a:rPr lang="fi-FI" sz="1550" noProof="0" dirty="0">
                <a:solidFill>
                  <a:srgbClr val="1F1819"/>
                </a:solidFill>
                <a:latin typeface="Arial"/>
                <a:ea typeface="Arial"/>
                <a:cs typeface="Arial"/>
                <a:sym typeface="Arial"/>
              </a:rPr>
              <a:t>Tavoitteet</a:t>
            </a:r>
          </a:p>
          <a:p>
            <a:pPr algn="l">
              <a:lnSpc>
                <a:spcPts val="1829"/>
              </a:lnSpc>
              <a:spcBef>
                <a:spcPct val="0"/>
              </a:spcBef>
            </a:pPr>
            <a:r>
              <a:rPr lang="fi-FI" sz="1550" noProof="0" dirty="0">
                <a:solidFill>
                  <a:srgbClr val="1F1819"/>
                </a:solidFill>
                <a:latin typeface="Arial"/>
                <a:ea typeface="Arial"/>
                <a:cs typeface="Arial"/>
                <a:sym typeface="Arial"/>
              </a:rPr>
              <a:t>Ajankäyttö</a:t>
            </a:r>
          </a:p>
          <a:p>
            <a:pPr algn="l">
              <a:lnSpc>
                <a:spcPts val="1829"/>
              </a:lnSpc>
              <a:spcBef>
                <a:spcPct val="0"/>
              </a:spcBef>
            </a:pPr>
            <a:r>
              <a:rPr lang="fi-FI" sz="1550" noProof="0" dirty="0">
                <a:solidFill>
                  <a:srgbClr val="1F1819"/>
                </a:solidFill>
                <a:latin typeface="Arial"/>
                <a:ea typeface="Arial"/>
                <a:cs typeface="Arial"/>
                <a:sym typeface="Arial"/>
              </a:rPr>
              <a:t>Suunnittelu</a:t>
            </a:r>
          </a:p>
          <a:p>
            <a:pPr algn="l">
              <a:lnSpc>
                <a:spcPts val="1829"/>
              </a:lnSpc>
              <a:spcBef>
                <a:spcPct val="0"/>
              </a:spcBef>
            </a:pPr>
            <a:r>
              <a:rPr lang="fi-FI" sz="1550" noProof="0" dirty="0">
                <a:solidFill>
                  <a:srgbClr val="1F1819"/>
                </a:solidFill>
                <a:latin typeface="Arial"/>
                <a:ea typeface="Arial"/>
                <a:cs typeface="Arial"/>
                <a:sym typeface="Arial"/>
              </a:rPr>
              <a:t>Materiaalit</a:t>
            </a:r>
          </a:p>
          <a:p>
            <a:pPr algn="l">
              <a:lnSpc>
                <a:spcPts val="1829"/>
              </a:lnSpc>
              <a:spcBef>
                <a:spcPct val="0"/>
              </a:spcBef>
            </a:pPr>
            <a:r>
              <a:rPr lang="fi-FI" sz="1550" noProof="0" dirty="0">
                <a:solidFill>
                  <a:srgbClr val="1F1819"/>
                </a:solidFill>
                <a:latin typeface="Arial"/>
                <a:ea typeface="Arial"/>
                <a:cs typeface="Arial"/>
                <a:sym typeface="Arial"/>
              </a:rPr>
              <a:t>Resurssien hyödyntäminen</a:t>
            </a:r>
          </a:p>
          <a:p>
            <a:pPr algn="l">
              <a:lnSpc>
                <a:spcPts val="1829"/>
              </a:lnSpc>
              <a:spcBef>
                <a:spcPct val="0"/>
              </a:spcBef>
            </a:pPr>
            <a:r>
              <a:rPr lang="fi-FI" sz="1550" noProof="0" dirty="0">
                <a:solidFill>
                  <a:srgbClr val="1F1819"/>
                </a:solidFill>
                <a:latin typeface="Arial"/>
                <a:ea typeface="Arial"/>
                <a:cs typeface="Arial"/>
                <a:sym typeface="Arial"/>
              </a:rPr>
              <a:t>Kotitehtävät kaikille samat</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r>
              <a:rPr lang="fi-FI" sz="1550" noProof="0" dirty="0">
                <a:solidFill>
                  <a:srgbClr val="1F1819"/>
                </a:solidFill>
                <a:latin typeface="Arial"/>
                <a:ea typeface="Arial"/>
                <a:cs typeface="Arial"/>
                <a:sym typeface="Arial"/>
              </a:rPr>
              <a:t>Näillä mahdollistetaan joustavat opetusryhmät.</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11" name="Freeform 11"/>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2" name="TextBox 12"/>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Pirkkalan työpajassa, 09.09.2025.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3" name="Group 13">
            <a:extLst>
              <a:ext uri="{C183D7F6-B498-43B3-948B-1728B52AA6E4}">
                <adec:decorative xmlns:adec="http://schemas.microsoft.com/office/drawing/2017/decorative" val="1"/>
              </a:ext>
            </a:extLst>
          </p:cNvPr>
          <p:cNvGrpSpPr/>
          <p:nvPr/>
        </p:nvGrpSpPr>
        <p:grpSpPr>
          <a:xfrm>
            <a:off x="1181407" y="2526646"/>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4133919" y="6954781"/>
            <a:ext cx="949679" cy="632724"/>
          </a:xfrm>
          <a:custGeom>
            <a:avLst/>
            <a:gdLst/>
            <a:ahLst/>
            <a:cxnLst/>
            <a:rect l="l" t="t" r="r" b="b"/>
            <a:pathLst>
              <a:path w="949679" h="632724">
                <a:moveTo>
                  <a:pt x="0" y="0"/>
                </a:moveTo>
                <a:lnTo>
                  <a:pt x="949679" y="0"/>
                </a:lnTo>
                <a:lnTo>
                  <a:pt x="949679" y="632724"/>
                </a:lnTo>
                <a:lnTo>
                  <a:pt x="0" y="632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7" name="TextBox 17"/>
          <p:cNvSpPr txBox="1"/>
          <p:nvPr/>
        </p:nvSpPr>
        <p:spPr>
          <a:xfrm>
            <a:off x="1443303" y="3123867"/>
            <a:ext cx="3640296" cy="3116238"/>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Opetuksen yhteissuunnittelu ja </a:t>
            </a:r>
            <a:r>
              <a:rPr lang="fi-FI" sz="2000" b="1" noProof="0" dirty="0" err="1">
                <a:solidFill>
                  <a:srgbClr val="1F1819"/>
                </a:solidFill>
                <a:latin typeface="Arial Bold"/>
                <a:ea typeface="Arial Bold"/>
                <a:cs typeface="Arial Bold"/>
                <a:sym typeface="Arial Bold"/>
              </a:rPr>
              <a:t>palkituksen</a:t>
            </a:r>
            <a:r>
              <a:rPr lang="fi-FI" sz="2000" b="1" noProof="0" dirty="0">
                <a:solidFill>
                  <a:srgbClr val="1F1819"/>
                </a:solidFill>
                <a:latin typeface="Arial Bold"/>
                <a:ea typeface="Arial Bold"/>
                <a:cs typeface="Arial Bold"/>
                <a:sym typeface="Arial Bold"/>
              </a:rPr>
              <a:t> aito hyödyntäminen:</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Eräässä</a:t>
            </a:r>
            <a:r>
              <a:rPr lang="fi-FI" sz="1599" noProof="0" dirty="0">
                <a:solidFill>
                  <a:srgbClr val="1F1819"/>
                </a:solidFill>
                <a:latin typeface="Arial"/>
                <a:ea typeface="Arial"/>
                <a:cs typeface="Arial"/>
                <a:sym typeface="Arial"/>
              </a:rPr>
              <a:t> </a:t>
            </a:r>
            <a:r>
              <a:rPr lang="fi-FI" sz="1599" dirty="0">
                <a:solidFill>
                  <a:srgbClr val="1F1819"/>
                </a:solidFill>
                <a:latin typeface="Arial"/>
                <a:ea typeface="Arial"/>
                <a:cs typeface="Arial"/>
                <a:sym typeface="Arial"/>
              </a:rPr>
              <a:t>kunnassa kokeillaan rajatun ajanjakson ajan opetuksen yhteyssuunnittelua ja </a:t>
            </a:r>
            <a:r>
              <a:rPr lang="fi-FI" sz="1599" dirty="0" err="1">
                <a:solidFill>
                  <a:srgbClr val="1F1819"/>
                </a:solidFill>
                <a:latin typeface="Arial"/>
                <a:ea typeface="Arial"/>
                <a:cs typeface="Arial"/>
                <a:sym typeface="Arial"/>
              </a:rPr>
              <a:t>palkituksen</a:t>
            </a:r>
            <a:r>
              <a:rPr lang="fi-FI" sz="1599" dirty="0">
                <a:solidFill>
                  <a:srgbClr val="1F1819"/>
                </a:solidFill>
                <a:latin typeface="Arial"/>
                <a:ea typeface="Arial"/>
                <a:cs typeface="Arial"/>
                <a:sym typeface="Arial"/>
              </a:rPr>
              <a:t> aitoa hyödyntämistä. Yksi opettaja vuorollaan suunnittelee digitaalisesti ja jakaa suunnittelun muille. Yhteiset materiaalit ja kotitehtävät mahdollistavat joustavat opetusryhmät sekä yhteisopettajuuden.</a:t>
            </a:r>
            <a:endParaRPr lang="fi-FI" sz="1599" noProof="0" dirty="0">
              <a:solidFill>
                <a:srgbClr val="1F1819"/>
              </a:solidFill>
              <a:latin typeface="Arial"/>
              <a:ea typeface="Arial"/>
              <a:cs typeface="Arial"/>
              <a:sym typeface="Arial"/>
            </a:endParaRPr>
          </a:p>
        </p:txBody>
      </p:sp>
      <p:sp>
        <p:nvSpPr>
          <p:cNvPr id="18" name="TextBox 18"/>
          <p:cNvSpPr txBox="1"/>
          <p:nvPr/>
        </p:nvSpPr>
        <p:spPr>
          <a:xfrm>
            <a:off x="1339578" y="8021431"/>
            <a:ext cx="4369646" cy="4706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a:t>
            </a:r>
            <a:r>
              <a:rPr lang="fi-FI" sz="1550" i="1" noProof="0" dirty="0" err="1">
                <a:solidFill>
                  <a:srgbClr val="1F1819"/>
                </a:solidFill>
                <a:latin typeface="Arial Italics"/>
                <a:ea typeface="Arial Italics"/>
                <a:cs typeface="Arial Italics"/>
                <a:sym typeface="Arial Italics"/>
              </a:rPr>
              <a:t>Palkitus</a:t>
            </a:r>
            <a:r>
              <a:rPr lang="fi-FI" sz="1550" i="1" noProof="0" dirty="0">
                <a:solidFill>
                  <a:srgbClr val="1F1819"/>
                </a:solidFill>
                <a:latin typeface="Arial Italics"/>
                <a:ea typeface="Arial Italics"/>
                <a:cs typeface="Arial Italics"/>
                <a:sym typeface="Arial Italics"/>
              </a:rPr>
              <a:t> #Yhteisopettajuus </a:t>
            </a:r>
            <a:br>
              <a:rPr lang="fi-FI" sz="1550" i="1" noProof="0" dirty="0">
                <a:solidFill>
                  <a:srgbClr val="1F1819"/>
                </a:solidFill>
                <a:latin typeface="Arial Italics"/>
                <a:ea typeface="Arial Italics"/>
                <a:cs typeface="Arial Italics"/>
                <a:sym typeface="Arial Italics"/>
              </a:rPr>
            </a:br>
            <a:r>
              <a:rPr lang="fi-FI" sz="1550" i="1" noProof="0" dirty="0">
                <a:solidFill>
                  <a:srgbClr val="1F1819"/>
                </a:solidFill>
                <a:latin typeface="Arial Italics"/>
                <a:ea typeface="Arial Italics"/>
                <a:cs typeface="Arial Italics"/>
                <a:sym typeface="Arial Italics"/>
              </a:rPr>
              <a:t>#Ryhmäkohtainen tuki</a:t>
            </a:r>
          </a:p>
        </p:txBody>
      </p:sp>
      <p:sp>
        <p:nvSpPr>
          <p:cNvPr id="19" name="Freeform 19">
            <a:extLst>
              <a:ext uri="{C183D7F6-B498-43B3-948B-1728B52AA6E4}">
                <adec:decorative xmlns:adec="http://schemas.microsoft.com/office/drawing/2017/decorative" val="1"/>
              </a:ext>
            </a:extLst>
          </p:cNvPr>
          <p:cNvSpPr/>
          <p:nvPr/>
        </p:nvSpPr>
        <p:spPr>
          <a:xfrm>
            <a:off x="15316200" y="705089"/>
            <a:ext cx="1213369" cy="838200"/>
          </a:xfrm>
          <a:custGeom>
            <a:avLst/>
            <a:gdLst/>
            <a:ahLst/>
            <a:cxnLst/>
            <a:rect l="l" t="t" r="r" b="b"/>
            <a:pathLst>
              <a:path w="949679" h="632724">
                <a:moveTo>
                  <a:pt x="0" y="0"/>
                </a:moveTo>
                <a:lnTo>
                  <a:pt x="949679" y="0"/>
                </a:lnTo>
                <a:lnTo>
                  <a:pt x="949679" y="632724"/>
                </a:lnTo>
                <a:lnTo>
                  <a:pt x="0" y="632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pic>
        <p:nvPicPr>
          <p:cNvPr id="20" name="Kuva 19" descr="Kuva, joka sisältää kohteen Grafiikka, Fontti, graafinen suunnittelu, muotoilu&#10;&#10;Tekoälyllä luotu sisältö voi olla virheellistä.">
            <a:extLst>
              <a:ext uri="{FF2B5EF4-FFF2-40B4-BE49-F238E27FC236}">
                <a16:creationId xmlns:a16="http://schemas.microsoft.com/office/drawing/2014/main" id="{592360D5-B94D-702D-111E-424B7BFA0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KAAVIO; POLUT KOHTI OPPILASKOHTAISTA TUKEA</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1509459"/>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Kunnan koordinoiva erityisopettaja jatkaa kaavion työstämistä. Kaavio kaikille käyttöön. </a:t>
            </a: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9" name="TextBox 9"/>
          <p:cNvSpPr txBox="1"/>
          <p:nvPr/>
        </p:nvSpPr>
        <p:spPr>
          <a:xfrm>
            <a:off x="11119458" y="2983833"/>
            <a:ext cx="3640296" cy="168090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Keskeinen muutos: </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Tukeminen voisi olla jaksomaista ja asiat voisi nähdä osa-alueittain. Ajatuksena löytää oikeasti tukea tarvitsevat lapset.</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11" name="Freeform 11"/>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2" name="TextBox 12"/>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Nokian työpajassa, 29.09.2025.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3" name="Group 13">
            <a:extLst>
              <a:ext uri="{C183D7F6-B498-43B3-948B-1728B52AA6E4}">
                <adec:decorative xmlns:adec="http://schemas.microsoft.com/office/drawing/2017/decorative" val="1"/>
              </a:ext>
            </a:extLst>
          </p:cNvPr>
          <p:cNvGrpSpPr/>
          <p:nvPr/>
        </p:nvGrpSpPr>
        <p:grpSpPr>
          <a:xfrm>
            <a:off x="994461" y="2506214"/>
            <a:ext cx="4145038" cy="5231281"/>
            <a:chOff x="0" y="0"/>
            <a:chExt cx="1091697" cy="1377786"/>
          </a:xfrm>
        </p:grpSpPr>
        <p:sp>
          <p:nvSpPr>
            <p:cNvPr id="14" name="Freeform 14"/>
            <p:cNvSpPr/>
            <p:nvPr/>
          </p:nvSpPr>
          <p:spPr>
            <a:xfrm>
              <a:off x="0" y="0"/>
              <a:ext cx="1091697" cy="1377786"/>
            </a:xfrm>
            <a:custGeom>
              <a:avLst/>
              <a:gdLst/>
              <a:ahLst/>
              <a:cxnLst/>
              <a:rect l="l" t="t" r="r" b="b"/>
              <a:pathLst>
                <a:path w="1091697" h="1377786">
                  <a:moveTo>
                    <a:pt x="0" y="0"/>
                  </a:moveTo>
                  <a:lnTo>
                    <a:pt x="1091697" y="0"/>
                  </a:lnTo>
                  <a:lnTo>
                    <a:pt x="1091697" y="1377786"/>
                  </a:lnTo>
                  <a:lnTo>
                    <a:pt x="0" y="1377786"/>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87311"/>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1231122" y="5448300"/>
            <a:ext cx="3609270" cy="2055439"/>
          </a:xfrm>
          <a:custGeom>
            <a:avLst/>
            <a:gdLst/>
            <a:ahLst/>
            <a:cxnLst/>
            <a:rect l="l" t="t" r="r" b="b"/>
            <a:pathLst>
              <a:path w="3671716" h="2129595">
                <a:moveTo>
                  <a:pt x="0" y="0"/>
                </a:moveTo>
                <a:lnTo>
                  <a:pt x="3671716" y="0"/>
                </a:lnTo>
                <a:lnTo>
                  <a:pt x="3671716" y="2129595"/>
                </a:lnTo>
                <a:lnTo>
                  <a:pt x="0" y="2129595"/>
                </a:lnTo>
                <a:lnTo>
                  <a:pt x="0" y="0"/>
                </a:lnTo>
                <a:close/>
              </a:path>
            </a:pathLst>
          </a:custGeom>
          <a:blipFill>
            <a:blip r:embed="rId2"/>
            <a:stretch>
              <a:fillRect/>
            </a:stretch>
          </a:blipFill>
        </p:spPr>
        <p:txBody>
          <a:bodyPr/>
          <a:lstStyle/>
          <a:p>
            <a:endParaRPr lang="fi-FI" noProof="0" dirty="0"/>
          </a:p>
        </p:txBody>
      </p:sp>
      <p:sp>
        <p:nvSpPr>
          <p:cNvPr id="17" name="TextBox 17"/>
          <p:cNvSpPr txBox="1"/>
          <p:nvPr/>
        </p:nvSpPr>
        <p:spPr>
          <a:xfrm>
            <a:off x="1200096" y="2848018"/>
            <a:ext cx="3640296" cy="500136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Kaavio; Polut kohti oppilaskohtaista tukea:</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Eräs kunta</a:t>
            </a:r>
            <a:r>
              <a:rPr lang="fi-FI" sz="1599" b="1" dirty="0">
                <a:solidFill>
                  <a:srgbClr val="1F1819"/>
                </a:solidFill>
                <a:latin typeface="Arial Bold"/>
                <a:ea typeface="Arial Bold"/>
                <a:cs typeface="Arial Bold"/>
                <a:sym typeface="Arial Bold"/>
              </a:rPr>
              <a:t> </a:t>
            </a:r>
            <a:r>
              <a:rPr lang="fi-FI" sz="1599" dirty="0">
                <a:solidFill>
                  <a:srgbClr val="1F1819"/>
                </a:solidFill>
                <a:latin typeface="Arial"/>
                <a:ea typeface="Arial"/>
                <a:cs typeface="Arial"/>
                <a:sym typeface="Arial"/>
              </a:rPr>
              <a:t>selkeyttää polkua kohti oppilaskohtaista tukea kaaviolla. Kaaviosta nähdään, mitkä vaiheet on suoritettava ennen siirtymistä seuraavaan, mikä on seuraava vaihe ja että eteneminen tapahtuu järjestyksessä.</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18" name="TextBox 18"/>
          <p:cNvSpPr txBox="1"/>
          <p:nvPr/>
        </p:nvSpPr>
        <p:spPr>
          <a:xfrm>
            <a:off x="994460" y="7962900"/>
            <a:ext cx="2282139"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a:t>
            </a:r>
          </a:p>
        </p:txBody>
      </p:sp>
      <p:pic>
        <p:nvPicPr>
          <p:cNvPr id="19" name="Kuva 18" descr="Kuva, joka sisältää kohteen Grafiikka, Fontti, graafinen suunnittelu, muotoilu&#10;&#10;Tekoälyllä luotu sisältö voi olla virheellistä.">
            <a:extLst>
              <a:ext uri="{FF2B5EF4-FFF2-40B4-BE49-F238E27FC236}">
                <a16:creationId xmlns:a16="http://schemas.microsoft.com/office/drawing/2014/main" id="{C63C0CD3-C154-8ABC-C841-D2BEC006B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ERITYISLUOKKIEN NS. VÄLIMALLIN RATKAISU</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9" name="Freeform 9"/>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0" name="TextBox 10"/>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Hervannan työpajassa, 03.11.2025.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1" name="Group 11">
            <a:extLst>
              <a:ext uri="{C183D7F6-B498-43B3-948B-1728B52AA6E4}">
                <adec:decorative xmlns:adec="http://schemas.microsoft.com/office/drawing/2017/decorative" val="1"/>
              </a:ext>
            </a:extLst>
          </p:cNvPr>
          <p:cNvGrpSpPr/>
          <p:nvPr/>
        </p:nvGrpSpPr>
        <p:grpSpPr>
          <a:xfrm>
            <a:off x="1391628" y="2506214"/>
            <a:ext cx="4145038" cy="5274571"/>
            <a:chOff x="0" y="0"/>
            <a:chExt cx="1091697" cy="1389187"/>
          </a:xfrm>
        </p:grpSpPr>
        <p:sp>
          <p:nvSpPr>
            <p:cNvPr id="12" name="Freeform 12"/>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3" name="TextBox 13"/>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4" name="TextBox 14"/>
          <p:cNvSpPr txBox="1"/>
          <p:nvPr/>
        </p:nvSpPr>
        <p:spPr>
          <a:xfrm>
            <a:off x="7132618" y="2977688"/>
            <a:ext cx="3468286" cy="3566859"/>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Kokeiluun valituissa luokissa/soveltuvissa oppilasryhmissä.</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r>
              <a:rPr lang="fi-FI" sz="1550" noProof="0" dirty="0">
                <a:solidFill>
                  <a:srgbClr val="1F1819"/>
                </a:solidFill>
                <a:latin typeface="Arial"/>
                <a:ea typeface="Arial"/>
                <a:cs typeface="Arial"/>
                <a:sym typeface="Arial"/>
              </a:rPr>
              <a:t>Kokeilussa tärkeää, että erityisluokka päätöstä tehdessä oppilaan rasti laitetaan oikeaa kohtaan. </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r>
              <a:rPr lang="fi-FI" sz="1550" noProof="0" dirty="0">
                <a:solidFill>
                  <a:srgbClr val="1F1819"/>
                </a:solidFill>
                <a:latin typeface="Arial"/>
                <a:ea typeface="Arial"/>
                <a:cs typeface="Arial"/>
                <a:sym typeface="Arial"/>
              </a:rPr>
              <a:t>Tärkeää myös, että opettajat saisivat riittävästi oikea-aikaista koulusta ja vastuu tiedon siirtämisestä ja jakamisesta olisi selvä.</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15" name="Freeform 15">
            <a:extLst>
              <a:ext uri="{C183D7F6-B498-43B3-948B-1728B52AA6E4}">
                <adec:decorative xmlns:adec="http://schemas.microsoft.com/office/drawing/2017/decorative" val="1"/>
              </a:ext>
            </a:extLst>
          </p:cNvPr>
          <p:cNvSpPr/>
          <p:nvPr/>
        </p:nvSpPr>
        <p:spPr>
          <a:xfrm>
            <a:off x="4320550" y="6544547"/>
            <a:ext cx="795016" cy="858317"/>
          </a:xfrm>
          <a:custGeom>
            <a:avLst/>
            <a:gdLst/>
            <a:ahLst/>
            <a:cxnLst/>
            <a:rect l="l" t="t" r="r" b="b"/>
            <a:pathLst>
              <a:path w="795016" h="858317">
                <a:moveTo>
                  <a:pt x="0" y="0"/>
                </a:moveTo>
                <a:lnTo>
                  <a:pt x="795016" y="0"/>
                </a:lnTo>
                <a:lnTo>
                  <a:pt x="795016" y="858316"/>
                </a:lnTo>
                <a:lnTo>
                  <a:pt x="0" y="858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6" name="TextBox 16"/>
          <p:cNvSpPr txBox="1"/>
          <p:nvPr/>
        </p:nvSpPr>
        <p:spPr>
          <a:xfrm>
            <a:off x="1643999" y="2737186"/>
            <a:ext cx="3640296" cy="3295774"/>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Erityisluokkien ns. välimallin ratkaisu:</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Eräässä työpajassa ideoitiin kokeilua tuen "välimallin ratkaisusta", jota voitaisiin soveltaa tietyissä oppilasryhmissä. Välimallin ratkaisu tarkoittaa, että kaikki oppilaan tunnit eivät tapahtuisi eritysluokassa, vaan esimerkiksi taito- ja taideaineet voitaisiin toteuttaa yleisopetuksen ryhmässä.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endParaRPr lang="fi-FI" sz="1599" noProof="0" dirty="0">
              <a:solidFill>
                <a:srgbClr val="1F1819"/>
              </a:solidFill>
              <a:latin typeface="Arial"/>
              <a:ea typeface="Arial"/>
              <a:cs typeface="Arial"/>
              <a:sym typeface="Arial"/>
            </a:endParaRPr>
          </a:p>
        </p:txBody>
      </p:sp>
      <p:sp>
        <p:nvSpPr>
          <p:cNvPr id="17" name="TextBox 17"/>
          <p:cNvSpPr txBox="1"/>
          <p:nvPr/>
        </p:nvSpPr>
        <p:spPr>
          <a:xfrm>
            <a:off x="1391628" y="8011757"/>
            <a:ext cx="2265972" cy="230832"/>
          </a:xfrm>
          <a:prstGeom prst="rect">
            <a:avLst/>
          </a:prstGeom>
        </p:spPr>
        <p:txBody>
          <a:bodyPr wrap="square"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#Oppilaskohtainen tuki</a:t>
            </a:r>
          </a:p>
        </p:txBody>
      </p:sp>
      <p:sp>
        <p:nvSpPr>
          <p:cNvPr id="18" name="Freeform 18">
            <a:extLst>
              <a:ext uri="{C183D7F6-B498-43B3-948B-1728B52AA6E4}">
                <adec:decorative xmlns:adec="http://schemas.microsoft.com/office/drawing/2017/decorative" val="1"/>
              </a:ext>
            </a:extLst>
          </p:cNvPr>
          <p:cNvSpPr/>
          <p:nvPr/>
        </p:nvSpPr>
        <p:spPr>
          <a:xfrm>
            <a:off x="15468600" y="826052"/>
            <a:ext cx="1024299" cy="1060965"/>
          </a:xfrm>
          <a:custGeom>
            <a:avLst/>
            <a:gdLst/>
            <a:ahLst/>
            <a:cxnLst/>
            <a:rect l="l" t="t" r="r" b="b"/>
            <a:pathLst>
              <a:path w="795016" h="858317">
                <a:moveTo>
                  <a:pt x="0" y="0"/>
                </a:moveTo>
                <a:lnTo>
                  <a:pt x="795016" y="0"/>
                </a:lnTo>
                <a:lnTo>
                  <a:pt x="795016" y="858317"/>
                </a:lnTo>
                <a:lnTo>
                  <a:pt x="0" y="858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pic>
        <p:nvPicPr>
          <p:cNvPr id="19" name="Kuva 18" descr="Kuva, joka sisältää kohteen Grafiikka, Fontti, graafinen suunnittelu, muotoilu&#10;&#10;Tekoälyllä luotu sisältö voi olla virheellistä.">
            <a:extLst>
              <a:ext uri="{FF2B5EF4-FFF2-40B4-BE49-F238E27FC236}">
                <a16:creationId xmlns:a16="http://schemas.microsoft.com/office/drawing/2014/main" id="{0F8F7BF4-81AF-A4A4-AE80-92007DB24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057400" y="1485900"/>
            <a:ext cx="13971146" cy="791400"/>
            <a:chOff x="0" y="0"/>
            <a:chExt cx="18628194" cy="1055200"/>
          </a:xfrm>
        </p:grpSpPr>
        <p:sp>
          <p:nvSpPr>
            <p:cNvPr id="3" name="Freeform 3"/>
            <p:cNvSpPr/>
            <p:nvPr/>
          </p:nvSpPr>
          <p:spPr>
            <a:xfrm>
              <a:off x="0" y="0"/>
              <a:ext cx="18628158" cy="1055243"/>
            </a:xfrm>
            <a:custGeom>
              <a:avLst/>
              <a:gdLst/>
              <a:ahLst/>
              <a:cxnLst/>
              <a:rect l="l" t="t" r="r" b="b"/>
              <a:pathLst>
                <a:path w="18628158" h="1055243">
                  <a:moveTo>
                    <a:pt x="0" y="0"/>
                  </a:moveTo>
                  <a:lnTo>
                    <a:pt x="18628158" y="0"/>
                  </a:lnTo>
                  <a:lnTo>
                    <a:pt x="18628158" y="1055243"/>
                  </a:lnTo>
                  <a:lnTo>
                    <a:pt x="0" y="1055243"/>
                  </a:lnTo>
                  <a:close/>
                </a:path>
              </a:pathLst>
            </a:custGeom>
            <a:solidFill>
              <a:srgbClr val="F4DF87"/>
            </a:solidFill>
            <a:ln w="12700">
              <a:solidFill>
                <a:srgbClr val="000000"/>
              </a:solidFill>
            </a:ln>
          </p:spPr>
          <p:txBody>
            <a:bodyPr/>
            <a:lstStyle/>
            <a:p>
              <a:endParaRPr lang="fi-FI" noProof="0" dirty="0"/>
            </a:p>
          </p:txBody>
        </p:sp>
        <p:sp>
          <p:nvSpPr>
            <p:cNvPr id="4" name="TextBox 4"/>
            <p:cNvSpPr txBox="1"/>
            <p:nvPr/>
          </p:nvSpPr>
          <p:spPr>
            <a:xfrm>
              <a:off x="0" y="-9525"/>
              <a:ext cx="18628194"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MIKÄ IDEAPAKKA?</a:t>
              </a:r>
            </a:p>
          </p:txBody>
        </p:sp>
      </p:grpSp>
      <p:grpSp>
        <p:nvGrpSpPr>
          <p:cNvPr id="5" name="Group 5">
            <a:extLst>
              <a:ext uri="{C183D7F6-B498-43B3-948B-1728B52AA6E4}">
                <adec:decorative xmlns:adec="http://schemas.microsoft.com/office/drawing/2017/decorative" val="1"/>
              </a:ext>
            </a:extLst>
          </p:cNvPr>
          <p:cNvGrpSpPr/>
          <p:nvPr/>
        </p:nvGrpSpPr>
        <p:grpSpPr>
          <a:xfrm>
            <a:off x="2057400" y="2544747"/>
            <a:ext cx="13971146" cy="6580587"/>
            <a:chOff x="0" y="0"/>
            <a:chExt cx="3679643" cy="1733159"/>
          </a:xfrm>
        </p:grpSpPr>
        <p:sp>
          <p:nvSpPr>
            <p:cNvPr id="6" name="Freeform 6"/>
            <p:cNvSpPr/>
            <p:nvPr/>
          </p:nvSpPr>
          <p:spPr>
            <a:xfrm>
              <a:off x="0" y="0"/>
              <a:ext cx="3679643" cy="1733159"/>
            </a:xfrm>
            <a:custGeom>
              <a:avLst/>
              <a:gdLst/>
              <a:ahLst/>
              <a:cxnLst/>
              <a:rect l="l" t="t" r="r" b="b"/>
              <a:pathLst>
                <a:path w="3679643" h="1733159">
                  <a:moveTo>
                    <a:pt x="0" y="0"/>
                  </a:moveTo>
                  <a:lnTo>
                    <a:pt x="3679643" y="0"/>
                  </a:lnTo>
                  <a:lnTo>
                    <a:pt x="3679643" y="1733159"/>
                  </a:lnTo>
                  <a:lnTo>
                    <a:pt x="0" y="1733159"/>
                  </a:lnTo>
                  <a:close/>
                </a:path>
              </a:pathLst>
            </a:custGeom>
            <a:solidFill>
              <a:srgbClr val="E8F1DB"/>
            </a:solidFill>
          </p:spPr>
          <p:txBody>
            <a:bodyPr/>
            <a:lstStyle/>
            <a:p>
              <a:endParaRPr lang="fi-FI" noProof="0" dirty="0"/>
            </a:p>
          </p:txBody>
        </p:sp>
        <p:sp>
          <p:nvSpPr>
            <p:cNvPr id="7" name="TextBox 7"/>
            <p:cNvSpPr txBox="1"/>
            <p:nvPr/>
          </p:nvSpPr>
          <p:spPr>
            <a:xfrm>
              <a:off x="0" y="-9525"/>
              <a:ext cx="3679643" cy="1742684"/>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3791184" y="2716989"/>
            <a:ext cx="10705632" cy="5678286"/>
          </a:xfrm>
          <a:prstGeom prst="rect">
            <a:avLst/>
          </a:prstGeom>
        </p:spPr>
        <p:txBody>
          <a:bodyPr wrap="square" lIns="0" tIns="0" rIns="0" bIns="0" rtlCol="0" anchor="t">
            <a:spAutoFit/>
          </a:bodyPr>
          <a:lstStyle/>
          <a:p>
            <a:pPr algn="ctr">
              <a:lnSpc>
                <a:spcPts val="2595"/>
              </a:lnSpc>
              <a:spcBef>
                <a:spcPct val="0"/>
              </a:spcBef>
            </a:pPr>
            <a:endParaRPr lang="fi-FI" sz="3200" noProof="0" dirty="0">
              <a:solidFill>
                <a:srgbClr val="1F1819"/>
              </a:solidFill>
              <a:latin typeface="Arial" panose="020B0604020202020204" pitchFamily="34" charset="0"/>
              <a:ea typeface="Arial Italics"/>
              <a:cs typeface="Arial" panose="020B0604020202020204" pitchFamily="34" charset="0"/>
              <a:sym typeface="Arial Italics"/>
            </a:endParaRPr>
          </a:p>
          <a:p>
            <a:pPr algn="ctr">
              <a:lnSpc>
                <a:spcPts val="2595"/>
              </a:lnSpc>
              <a:spcBef>
                <a:spcPct val="0"/>
              </a:spcBef>
            </a:pPr>
            <a:r>
              <a:rPr lang="fi-FI" sz="3200" noProof="0" dirty="0">
                <a:solidFill>
                  <a:srgbClr val="1F1819"/>
                </a:solidFill>
                <a:latin typeface="Arial" panose="020B0604020202020204" pitchFamily="34" charset="0"/>
                <a:ea typeface="Arial Italics"/>
                <a:cs typeface="Arial" panose="020B0604020202020204" pitchFamily="34" charset="0"/>
                <a:sym typeface="Arial Italics"/>
              </a:rPr>
              <a:t>Tähän koosteeseen on kerätty kaikissa työpajoissa syntyneitä ehdotuksia ja havaintoja. </a:t>
            </a:r>
          </a:p>
          <a:p>
            <a:pPr algn="ctr">
              <a:lnSpc>
                <a:spcPts val="2595"/>
              </a:lnSpc>
              <a:spcBef>
                <a:spcPct val="0"/>
              </a:spcBef>
            </a:pPr>
            <a:endParaRPr lang="fi-FI" sz="3200" dirty="0">
              <a:solidFill>
                <a:srgbClr val="1F1819"/>
              </a:solidFill>
              <a:latin typeface="Arial" panose="020B0604020202020204" pitchFamily="34" charset="0"/>
              <a:ea typeface="Arial Italics"/>
              <a:cs typeface="Arial" panose="020B0604020202020204" pitchFamily="34" charset="0"/>
              <a:sym typeface="Arial Italics"/>
            </a:endParaRPr>
          </a:p>
          <a:p>
            <a:pPr algn="ctr">
              <a:lnSpc>
                <a:spcPts val="2595"/>
              </a:lnSpc>
              <a:spcBef>
                <a:spcPct val="0"/>
              </a:spcBef>
            </a:pPr>
            <a:r>
              <a:rPr lang="fi-FI" sz="3200" noProof="0" dirty="0">
                <a:solidFill>
                  <a:srgbClr val="1F1819"/>
                </a:solidFill>
                <a:latin typeface="Arial" panose="020B0604020202020204" pitchFamily="34" charset="0"/>
                <a:ea typeface="Arial Italics"/>
                <a:cs typeface="Arial" panose="020B0604020202020204" pitchFamily="34" charset="0"/>
                <a:sym typeface="Arial Italics"/>
              </a:rPr>
              <a:t>Ne perustuvat osallistujien kirjauksiin ja tarjoavat </a:t>
            </a:r>
            <a:r>
              <a:rPr lang="fi-FI" sz="3200" b="1" noProof="0" dirty="0">
                <a:solidFill>
                  <a:srgbClr val="1F1819"/>
                </a:solidFill>
                <a:latin typeface="Arial" panose="020B0604020202020204" pitchFamily="34" charset="0"/>
                <a:ea typeface="Arial Italics"/>
                <a:cs typeface="Arial" panose="020B0604020202020204" pitchFamily="34" charset="0"/>
                <a:sym typeface="Arial Italics"/>
              </a:rPr>
              <a:t>inspiraatiota sekä ideoinnin pohjaa.</a:t>
            </a:r>
          </a:p>
          <a:p>
            <a:pPr algn="ctr">
              <a:lnSpc>
                <a:spcPts val="2595"/>
              </a:lnSpc>
              <a:spcBef>
                <a:spcPct val="0"/>
              </a:spcBef>
            </a:pPr>
            <a:endParaRPr lang="fi-FI" sz="3200" noProof="0" dirty="0">
              <a:solidFill>
                <a:srgbClr val="1F1819"/>
              </a:solidFill>
              <a:latin typeface="Arial" panose="020B0604020202020204" pitchFamily="34" charset="0"/>
              <a:ea typeface="Arial Italics"/>
              <a:cs typeface="Arial" panose="020B0604020202020204" pitchFamily="34" charset="0"/>
              <a:sym typeface="Arial Italics"/>
            </a:endParaRPr>
          </a:p>
          <a:p>
            <a:pPr algn="ctr">
              <a:lnSpc>
                <a:spcPts val="2595"/>
              </a:lnSpc>
              <a:spcBef>
                <a:spcPct val="0"/>
              </a:spcBef>
            </a:pPr>
            <a:r>
              <a:rPr lang="fi-FI" sz="3200" noProof="0" dirty="0">
                <a:solidFill>
                  <a:srgbClr val="1F1819"/>
                </a:solidFill>
                <a:latin typeface="Arial" panose="020B0604020202020204" pitchFamily="34" charset="0"/>
                <a:ea typeface="Arial Italics"/>
                <a:cs typeface="Arial" panose="020B0604020202020204" pitchFamily="34" charset="0"/>
                <a:sym typeface="Arial Italics"/>
              </a:rPr>
              <a:t>Materiaali ei ole sellaisenaan käyttöön tarkoitettu, sillä työpajoihin osallistui erilaisten ja eri kokoisten kuntien ja koulujen edustajia.</a:t>
            </a:r>
          </a:p>
          <a:p>
            <a:pPr algn="ctr">
              <a:lnSpc>
                <a:spcPts val="2595"/>
              </a:lnSpc>
              <a:spcBef>
                <a:spcPct val="0"/>
              </a:spcBef>
            </a:pPr>
            <a:endParaRPr lang="fi-FI" sz="3200" noProof="0" dirty="0">
              <a:solidFill>
                <a:srgbClr val="1F1819"/>
              </a:solidFill>
              <a:latin typeface="Arial" panose="020B0604020202020204" pitchFamily="34" charset="0"/>
              <a:ea typeface="Arial Italics"/>
              <a:cs typeface="Arial" panose="020B0604020202020204" pitchFamily="34" charset="0"/>
              <a:sym typeface="Arial Italics"/>
            </a:endParaRPr>
          </a:p>
          <a:p>
            <a:pPr algn="ctr">
              <a:lnSpc>
                <a:spcPts val="2595"/>
              </a:lnSpc>
              <a:spcBef>
                <a:spcPct val="0"/>
              </a:spcBef>
            </a:pPr>
            <a:r>
              <a:rPr lang="fi-FI" sz="3200" noProof="0" dirty="0">
                <a:solidFill>
                  <a:srgbClr val="1F1819"/>
                </a:solidFill>
                <a:latin typeface="Arial" panose="020B0604020202020204" pitchFamily="34" charset="0"/>
                <a:ea typeface="Arial Italics"/>
                <a:cs typeface="Arial" panose="020B0604020202020204" pitchFamily="34" charset="0"/>
                <a:sym typeface="Arial Italics"/>
              </a:rPr>
              <a:t>Ideakorttien tarkoitus on </a:t>
            </a:r>
            <a:r>
              <a:rPr lang="fi-FI" sz="3200" b="1" noProof="0" dirty="0">
                <a:solidFill>
                  <a:srgbClr val="1F1819"/>
                </a:solidFill>
                <a:latin typeface="Arial" panose="020B0604020202020204" pitchFamily="34" charset="0"/>
                <a:ea typeface="Arial Italics"/>
                <a:cs typeface="Arial" panose="020B0604020202020204" pitchFamily="34" charset="0"/>
                <a:sym typeface="Arial Italics"/>
              </a:rPr>
              <a:t>herättää uusia ajatuksia, innostaa kokeilemaan ja rohkaista pohtimaan </a:t>
            </a:r>
            <a:r>
              <a:rPr lang="fi-FI" sz="3200" noProof="0" dirty="0">
                <a:solidFill>
                  <a:srgbClr val="1F1819"/>
                </a:solidFill>
                <a:latin typeface="Arial" panose="020B0604020202020204" pitchFamily="34" charset="0"/>
                <a:ea typeface="Arial Italics"/>
                <a:cs typeface="Arial" panose="020B0604020202020204" pitchFamily="34" charset="0"/>
                <a:sym typeface="Arial Italics"/>
              </a:rPr>
              <a:t>juuri omaan kouluun sopivia ratkaisuja ja lähestymistapoja.</a:t>
            </a:r>
          </a:p>
          <a:p>
            <a:pPr algn="ctr">
              <a:lnSpc>
                <a:spcPts val="2595"/>
              </a:lnSpc>
              <a:spcBef>
                <a:spcPct val="0"/>
              </a:spcBef>
            </a:pPr>
            <a:endParaRPr lang="fi-FI" sz="3200" dirty="0">
              <a:solidFill>
                <a:srgbClr val="1F1819"/>
              </a:solidFill>
              <a:latin typeface="Arial" panose="020B0604020202020204" pitchFamily="34" charset="0"/>
              <a:ea typeface="Arial Italics"/>
              <a:cs typeface="Arial" panose="020B0604020202020204" pitchFamily="34" charset="0"/>
              <a:sym typeface="Arial Italics"/>
            </a:endParaRPr>
          </a:p>
          <a:p>
            <a:pPr algn="ctr">
              <a:lnSpc>
                <a:spcPts val="2595"/>
              </a:lnSpc>
              <a:spcBef>
                <a:spcPct val="0"/>
              </a:spcBef>
            </a:pPr>
            <a:r>
              <a:rPr lang="fi-FI" sz="3200" dirty="0">
                <a:solidFill>
                  <a:srgbClr val="1F1819"/>
                </a:solidFill>
                <a:latin typeface="Arial" panose="020B0604020202020204" pitchFamily="34" charset="0"/>
                <a:ea typeface="Arial Italics"/>
                <a:cs typeface="Arial" panose="020B0604020202020204" pitchFamily="34" charset="0"/>
                <a:sym typeface="Arial Italics"/>
              </a:rPr>
              <a:t>Koosteen on tehnyt Kolmas Persoona Oy ja tilannut Tampereen seudun Osake.</a:t>
            </a:r>
          </a:p>
        </p:txBody>
      </p:sp>
      <p:grpSp>
        <p:nvGrpSpPr>
          <p:cNvPr id="9" name="Group 9">
            <a:extLst>
              <a:ext uri="{FF2B5EF4-FFF2-40B4-BE49-F238E27FC236}">
                <a16:creationId xmlns:a16="http://schemas.microsoft.com/office/drawing/2014/main" id="{9441A05E-DD6D-3A86-2985-FC33DD86C4F4}"/>
              </a:ext>
              <a:ext uri="{C183D7F6-B498-43B3-948B-1728B52AA6E4}">
                <adec:decorative xmlns:adec="http://schemas.microsoft.com/office/drawing/2017/decorative" val="1"/>
              </a:ext>
            </a:extLst>
          </p:cNvPr>
          <p:cNvGrpSpPr/>
          <p:nvPr/>
        </p:nvGrpSpPr>
        <p:grpSpPr>
          <a:xfrm>
            <a:off x="14363700" y="3019066"/>
            <a:ext cx="3733799" cy="3429000"/>
            <a:chOff x="0" y="0"/>
            <a:chExt cx="812800" cy="812800"/>
          </a:xfrm>
        </p:grpSpPr>
        <p:sp>
          <p:nvSpPr>
            <p:cNvPr id="10" name="Freeform 10">
              <a:extLst>
                <a:ext uri="{FF2B5EF4-FFF2-40B4-BE49-F238E27FC236}">
                  <a16:creationId xmlns:a16="http://schemas.microsoft.com/office/drawing/2014/main" id="{2B5982FC-5375-8C09-4BD9-675EA49FE3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1" name="TextBox 11">
              <a:extLst>
                <a:ext uri="{FF2B5EF4-FFF2-40B4-BE49-F238E27FC236}">
                  <a16:creationId xmlns:a16="http://schemas.microsoft.com/office/drawing/2014/main" id="{061BA94F-C175-D777-8C70-B147E5CCBC47}"/>
                </a:ext>
              </a:extLst>
            </p:cNvPr>
            <p:cNvSpPr txBox="1"/>
            <p:nvPr/>
          </p:nvSpPr>
          <p:spPr>
            <a:xfrm>
              <a:off x="76200" y="66675"/>
              <a:ext cx="660400" cy="669925"/>
            </a:xfrm>
            <a:prstGeom prst="rect">
              <a:avLst/>
            </a:prstGeom>
          </p:spPr>
          <p:txBody>
            <a:bodyPr lIns="50800" tIns="50800" rIns="50800" bIns="50800" rtlCol="0" anchor="ctr"/>
            <a:lstStyle/>
            <a:p>
              <a:pPr algn="ctr">
                <a:lnSpc>
                  <a:spcPct val="150000"/>
                </a:lnSpc>
              </a:pPr>
              <a:r>
                <a:rPr lang="fi-FI" sz="1400" i="1" noProof="0" dirty="0">
                  <a:solidFill>
                    <a:srgbClr val="000000"/>
                  </a:solidFill>
                  <a:latin typeface="Arial Italics"/>
                  <a:ea typeface="Arial Italics"/>
                  <a:cs typeface="Arial Italics"/>
                  <a:sym typeface="Arial Italics"/>
                </a:rPr>
                <a:t>TYÖPAJOISSA KÄYTETTIIN PRINTATTAVIA TYÖPOHJIA IDEOINNIN JA SUUNNITTELUN APUNA. </a:t>
              </a:r>
            </a:p>
            <a:p>
              <a:pPr algn="ctr">
                <a:lnSpc>
                  <a:spcPct val="150000"/>
                </a:lnSpc>
              </a:pPr>
              <a:r>
                <a:rPr lang="fi-FI" sz="1400" i="1" noProof="0" dirty="0">
                  <a:solidFill>
                    <a:srgbClr val="000000"/>
                  </a:solidFill>
                  <a:latin typeface="Arial Italics"/>
                  <a:ea typeface="Arial Italics"/>
                  <a:cs typeface="Arial Italics"/>
                  <a:sym typeface="Arial Italics"/>
                  <a:hlinkClick r:id="rId2"/>
                </a:rPr>
                <a:t>Lataa pohjat omaan käyttöön </a:t>
              </a:r>
              <a:r>
                <a:rPr lang="fi-FI" sz="1400" i="1" noProof="0" dirty="0" err="1">
                  <a:solidFill>
                    <a:srgbClr val="000000"/>
                  </a:solidFill>
                  <a:latin typeface="Arial Italics"/>
                  <a:ea typeface="Arial Italics"/>
                  <a:cs typeface="Arial Italics"/>
                  <a:sym typeface="Arial Italics"/>
                  <a:hlinkClick r:id="rId2"/>
                </a:rPr>
                <a:t>tää</a:t>
              </a:r>
              <a:r>
                <a:rPr lang="fi-FI" sz="1400" i="1" dirty="0" err="1">
                  <a:solidFill>
                    <a:srgbClr val="000000"/>
                  </a:solidFill>
                  <a:latin typeface="Arial Italics"/>
                  <a:ea typeface="Arial Italics"/>
                  <a:cs typeface="Arial Italics"/>
                  <a:sym typeface="Arial Italics"/>
                  <a:hlinkClick r:id="rId2"/>
                </a:rPr>
                <a:t>ltä:Työpajapohja</a:t>
              </a:r>
              <a:r>
                <a:rPr lang="fi-FI" sz="1400" i="1" dirty="0">
                  <a:solidFill>
                    <a:srgbClr val="000000"/>
                  </a:solidFill>
                  <a:latin typeface="Arial Italics"/>
                  <a:ea typeface="Arial Italics"/>
                  <a:cs typeface="Arial Italics"/>
                  <a:sym typeface="Arial Italics"/>
                  <a:hlinkClick r:id="rId2"/>
                </a:rPr>
                <a:t> ja kuntien oma ideapakka</a:t>
              </a:r>
              <a:endParaRPr lang="fi-FI" sz="1400" i="1" noProof="0" dirty="0">
                <a:solidFill>
                  <a:srgbClr val="000000"/>
                </a:solidFill>
                <a:latin typeface="Arial Italics"/>
                <a:ea typeface="Arial Italics"/>
                <a:cs typeface="Arial Italics"/>
                <a:sym typeface="Arial Italics"/>
              </a:endParaRPr>
            </a:p>
          </p:txBody>
        </p:sp>
      </p:grpSp>
      <p:pic>
        <p:nvPicPr>
          <p:cNvPr id="12" name="Kuva 11" descr="Kuva, joka sisältää kohteen Grafiikka, Fontti, graafinen suunnittelu, muotoilu&#10;&#10;Tekoälyllä luotu sisältö voi olla virheellistä.">
            <a:extLst>
              <a:ext uri="{FF2B5EF4-FFF2-40B4-BE49-F238E27FC236}">
                <a16:creationId xmlns:a16="http://schemas.microsoft.com/office/drawing/2014/main" id="{5F837482-6E30-3B98-154B-EB4B9D163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HUOLTAJAYHTEISTYÖN TARKISTUSLISTA</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2539157"/>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Kokeilemme tarkistuslistaa </a:t>
            </a:r>
            <a:r>
              <a:rPr lang="fi-FI" sz="1599" noProof="0" dirty="0" err="1">
                <a:solidFill>
                  <a:srgbClr val="1F1819"/>
                </a:solidFill>
                <a:latin typeface="Arial"/>
                <a:ea typeface="Arial"/>
                <a:cs typeface="Arial"/>
                <a:sym typeface="Arial"/>
              </a:rPr>
              <a:t>esittellemällä</a:t>
            </a:r>
            <a:r>
              <a:rPr lang="fi-FI" sz="1599" noProof="0" dirty="0">
                <a:solidFill>
                  <a:srgbClr val="1F1819"/>
                </a:solidFill>
                <a:latin typeface="Arial"/>
                <a:ea typeface="Arial"/>
                <a:cs typeface="Arial"/>
                <a:sym typeface="Arial"/>
              </a:rPr>
              <a:t> sen ET-oppilaiden opettajille. Kaikki koulut, joissa on erityisluokkia, osallistuvat kokeiluun. ET-oppilaat/huoltajat valitaan ensinnä prioriteettilistan mukaan.</a:t>
            </a: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9" name="TextBox 9"/>
          <p:cNvSpPr txBox="1"/>
          <p:nvPr/>
        </p:nvSpPr>
        <p:spPr>
          <a:xfrm>
            <a:off x="11119458" y="2983833"/>
            <a:ext cx="3640296" cy="305250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Luonnos: </a:t>
            </a:r>
          </a:p>
          <a:p>
            <a:pPr algn="l">
              <a:lnSpc>
                <a:spcPts val="1887"/>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Oppimisen tuen huoltajayhteistyön tarkistuslista:</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r>
              <a:rPr lang="fi-FI" sz="1550" noProof="0" dirty="0">
                <a:solidFill>
                  <a:srgbClr val="1F1819"/>
                </a:solidFill>
                <a:latin typeface="Arial"/>
                <a:ea typeface="Arial"/>
                <a:cs typeface="Arial"/>
                <a:sym typeface="Arial"/>
              </a:rPr>
              <a:t>Vanhempainillat</a:t>
            </a:r>
          </a:p>
          <a:p>
            <a:pPr algn="l">
              <a:lnSpc>
                <a:spcPts val="1829"/>
              </a:lnSpc>
              <a:spcBef>
                <a:spcPct val="0"/>
              </a:spcBef>
            </a:pPr>
            <a:r>
              <a:rPr lang="fi-FI" sz="1550" noProof="0" dirty="0">
                <a:solidFill>
                  <a:srgbClr val="1F1819"/>
                </a:solidFill>
                <a:latin typeface="Arial"/>
                <a:ea typeface="Arial"/>
                <a:cs typeface="Arial"/>
                <a:sym typeface="Arial"/>
              </a:rPr>
              <a:t>Palaverit, puhelinkeskustelut</a:t>
            </a:r>
          </a:p>
          <a:p>
            <a:pPr algn="l">
              <a:lnSpc>
                <a:spcPts val="1829"/>
              </a:lnSpc>
              <a:spcBef>
                <a:spcPct val="0"/>
              </a:spcBef>
            </a:pPr>
            <a:r>
              <a:rPr lang="fi-FI" sz="1550" noProof="0" dirty="0">
                <a:solidFill>
                  <a:srgbClr val="1F1819"/>
                </a:solidFill>
                <a:latin typeface="Arial"/>
                <a:ea typeface="Arial"/>
                <a:cs typeface="Arial"/>
                <a:sym typeface="Arial"/>
              </a:rPr>
              <a:t>Wilma-merkinnät + ja -</a:t>
            </a:r>
          </a:p>
          <a:p>
            <a:pPr algn="l">
              <a:lnSpc>
                <a:spcPts val="1829"/>
              </a:lnSpc>
              <a:spcBef>
                <a:spcPct val="0"/>
              </a:spcBef>
            </a:pPr>
            <a:r>
              <a:rPr lang="fi-FI" sz="1550" noProof="0" dirty="0">
                <a:solidFill>
                  <a:srgbClr val="1F1819"/>
                </a:solidFill>
                <a:latin typeface="Arial"/>
                <a:ea typeface="Arial"/>
                <a:cs typeface="Arial"/>
                <a:sym typeface="Arial"/>
              </a:rPr>
              <a:t>Mitä on tehty ja mikä </a:t>
            </a:r>
            <a:r>
              <a:rPr lang="fi-FI" sz="1550" noProof="0" dirty="0" err="1">
                <a:solidFill>
                  <a:srgbClr val="1F1819"/>
                </a:solidFill>
                <a:latin typeface="Arial"/>
                <a:ea typeface="Arial"/>
                <a:cs typeface="Arial"/>
                <a:sym typeface="Arial"/>
              </a:rPr>
              <a:t>muutuu</a:t>
            </a:r>
            <a:r>
              <a:rPr lang="fi-FI" sz="1550" noProof="0" dirty="0">
                <a:solidFill>
                  <a:srgbClr val="1F1819"/>
                </a:solidFill>
                <a:latin typeface="Arial"/>
                <a:ea typeface="Arial"/>
                <a:cs typeface="Arial"/>
                <a:sym typeface="Arial"/>
              </a:rPr>
              <a:t>?</a:t>
            </a:r>
          </a:p>
          <a:p>
            <a:pPr algn="l">
              <a:lnSpc>
                <a:spcPts val="1829"/>
              </a:lnSpc>
              <a:spcBef>
                <a:spcPct val="0"/>
              </a:spcBef>
            </a:pPr>
            <a:r>
              <a:rPr lang="fi-FI" sz="1550" noProof="0" dirty="0">
                <a:solidFill>
                  <a:srgbClr val="1F1819"/>
                </a:solidFill>
                <a:latin typeface="Arial"/>
                <a:ea typeface="Arial"/>
                <a:cs typeface="Arial"/>
                <a:sym typeface="Arial"/>
              </a:rPr>
              <a:t>Tuen kirjaukset, perustelut</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11" name="Freeform 11"/>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2" name="TextBox 12"/>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Pirkkalan työpajassa, 9.09.2025.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3" name="Group 13">
            <a:extLst>
              <a:ext uri="{C183D7F6-B498-43B3-948B-1728B52AA6E4}">
                <adec:decorative xmlns:adec="http://schemas.microsoft.com/office/drawing/2017/decorative" val="1"/>
              </a:ext>
            </a:extLst>
          </p:cNvPr>
          <p:cNvGrpSpPr/>
          <p:nvPr/>
        </p:nvGrpSpPr>
        <p:grpSpPr>
          <a:xfrm>
            <a:off x="1028700" y="2506214"/>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3657600" y="6136958"/>
            <a:ext cx="1262288" cy="911542"/>
          </a:xfrm>
          <a:custGeom>
            <a:avLst/>
            <a:gdLst/>
            <a:ahLst/>
            <a:cxnLst/>
            <a:rect l="l" t="t" r="r" b="b"/>
            <a:pathLst>
              <a:path w="1835332" h="1257202">
                <a:moveTo>
                  <a:pt x="0" y="0"/>
                </a:moveTo>
                <a:lnTo>
                  <a:pt x="1835332" y="0"/>
                </a:lnTo>
                <a:lnTo>
                  <a:pt x="1835332" y="1257202"/>
                </a:lnTo>
                <a:lnTo>
                  <a:pt x="0" y="1257202"/>
                </a:lnTo>
                <a:lnTo>
                  <a:pt x="0" y="0"/>
                </a:lnTo>
                <a:close/>
              </a:path>
            </a:pathLst>
          </a:custGeom>
          <a:blipFill>
            <a:blip r:embed="rId2"/>
            <a:stretch>
              <a:fillRect/>
            </a:stretch>
          </a:blipFill>
        </p:spPr>
        <p:txBody>
          <a:bodyPr/>
          <a:lstStyle/>
          <a:p>
            <a:endParaRPr lang="fi-FI" noProof="0" dirty="0"/>
          </a:p>
        </p:txBody>
      </p:sp>
      <p:sp>
        <p:nvSpPr>
          <p:cNvPr id="17" name="TextBox 17"/>
          <p:cNvSpPr txBox="1"/>
          <p:nvPr/>
        </p:nvSpPr>
        <p:spPr>
          <a:xfrm>
            <a:off x="1281071" y="3103436"/>
            <a:ext cx="3640296" cy="327012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Huoltajayhteistyön tarkistuslista:</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Yhdessä kunnassa kokeillaan tarkistuslistaa huoltajayhteistyön selkeyttämiseksi. Listan tarkoituksena on auttaa opettajia hahmottamaan huoltajayhteistyössä huomioitavat asiat sekä edistää avointa ja ajoissa aloitettua yhteystyötä. Tämä tukee myös huoltajien ja oppilaiden osallistamista.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8" name="TextBox 18"/>
          <p:cNvSpPr txBox="1"/>
          <p:nvPr/>
        </p:nvSpPr>
        <p:spPr>
          <a:xfrm>
            <a:off x="1028700" y="8144638"/>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#Osallistaminen #Huoltajat </a:t>
            </a:r>
          </a:p>
        </p:txBody>
      </p:sp>
      <p:sp>
        <p:nvSpPr>
          <p:cNvPr id="22" name="Freeform 22">
            <a:extLst>
              <a:ext uri="{C183D7F6-B498-43B3-948B-1728B52AA6E4}">
                <adec:decorative xmlns:adec="http://schemas.microsoft.com/office/drawing/2017/decorative" val="1"/>
              </a:ext>
            </a:extLst>
          </p:cNvPr>
          <p:cNvSpPr/>
          <p:nvPr/>
        </p:nvSpPr>
        <p:spPr>
          <a:xfrm>
            <a:off x="15011399" y="1028700"/>
            <a:ext cx="1470377" cy="990600"/>
          </a:xfrm>
          <a:custGeom>
            <a:avLst/>
            <a:gdLst/>
            <a:ahLst/>
            <a:cxnLst/>
            <a:rect l="l" t="t" r="r" b="b"/>
            <a:pathLst>
              <a:path w="1835332" h="1257202">
                <a:moveTo>
                  <a:pt x="0" y="0"/>
                </a:moveTo>
                <a:lnTo>
                  <a:pt x="1835332" y="0"/>
                </a:lnTo>
                <a:lnTo>
                  <a:pt x="1835332" y="1257202"/>
                </a:lnTo>
                <a:lnTo>
                  <a:pt x="0" y="1257202"/>
                </a:lnTo>
                <a:lnTo>
                  <a:pt x="0" y="0"/>
                </a:lnTo>
                <a:close/>
              </a:path>
            </a:pathLst>
          </a:custGeom>
          <a:blipFill>
            <a:blip r:embed="rId2"/>
            <a:stretch>
              <a:fillRect/>
            </a:stretch>
          </a:blipFill>
        </p:spPr>
        <p:txBody>
          <a:bodyPr/>
          <a:lstStyle/>
          <a:p>
            <a:endParaRPr lang="fi-FI" noProof="0" dirty="0"/>
          </a:p>
        </p:txBody>
      </p:sp>
      <p:pic>
        <p:nvPicPr>
          <p:cNvPr id="19" name="Kuva 18" descr="Kuva, joka sisältää kohteen Grafiikka, Fontti, graafinen suunnittelu, muotoilu&#10;&#10;Tekoälyllä luotu sisältö voi olla virheellistä.">
            <a:extLst>
              <a:ext uri="{FF2B5EF4-FFF2-40B4-BE49-F238E27FC236}">
                <a16:creationId xmlns:a16="http://schemas.microsoft.com/office/drawing/2014/main" id="{64FA6315-6C8A-2A2F-7931-D37FE3155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 “KOHTI YLÄKOULUA” - NIVELVAIHEEN YHTEISTYÖ</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7132618" y="2977688"/>
            <a:ext cx="3468286" cy="3671634"/>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Konsultoiva erityisopettaja kutsuu “kohti yläkoulua” tapaamiseen rehtorit, erityisopettajat ja luokanopettajat.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Huomioitavaa konsultoivan erityisopettajan (yläkoulun) resurssi.</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Mukaan voisi kutsua myös yläkoulun aineenopettajat (en, </a:t>
            </a:r>
            <a:r>
              <a:rPr lang="fi-FI" sz="1599" noProof="0" dirty="0" err="1">
                <a:solidFill>
                  <a:srgbClr val="1F1819"/>
                </a:solidFill>
                <a:latin typeface="Arial"/>
                <a:ea typeface="Arial"/>
                <a:cs typeface="Arial"/>
                <a:sym typeface="Arial"/>
              </a:rPr>
              <a:t>suk</a:t>
            </a:r>
            <a:r>
              <a:rPr lang="fi-FI" sz="1599" noProof="0" dirty="0">
                <a:solidFill>
                  <a:srgbClr val="1F1819"/>
                </a:solidFill>
                <a:latin typeface="Arial"/>
                <a:ea typeface="Arial"/>
                <a:cs typeface="Arial"/>
                <a:sym typeface="Arial"/>
              </a:rPr>
              <a:t>, ma) “yhteysopettajat”.  </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9" name="TextBox 9"/>
          <p:cNvSpPr txBox="1"/>
          <p:nvPr/>
        </p:nvSpPr>
        <p:spPr>
          <a:xfrm>
            <a:off x="11119458" y="2983833"/>
            <a:ext cx="3640296" cy="2616101"/>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Keskeinen muutos: </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550" noProof="0" dirty="0">
                <a:solidFill>
                  <a:srgbClr val="1F1819"/>
                </a:solidFill>
                <a:latin typeface="Arial"/>
                <a:ea typeface="Arial"/>
                <a:cs typeface="Arial"/>
                <a:sym typeface="Arial"/>
              </a:rPr>
              <a:t>Nivelvaihe on keskeinen oppilaskohtaisen tuen arviointiin.</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r>
              <a:rPr lang="fi-FI" sz="1550" noProof="0" dirty="0">
                <a:solidFill>
                  <a:srgbClr val="1F1819"/>
                </a:solidFill>
                <a:latin typeface="Arial"/>
                <a:ea typeface="Arial"/>
                <a:cs typeface="Arial"/>
                <a:sym typeface="Arial"/>
              </a:rPr>
              <a:t>Jatkumo 6. luokalle, jolloin nivelyhteistyö konkretisoituu -&gt; nivelinfot (aikataulutus </a:t>
            </a:r>
            <a:r>
              <a:rPr lang="fi-FI" sz="1550" noProof="0" dirty="0" err="1">
                <a:solidFill>
                  <a:srgbClr val="1F1819"/>
                </a:solidFill>
                <a:latin typeface="Arial"/>
                <a:ea typeface="Arial"/>
                <a:cs typeface="Arial"/>
                <a:sym typeface="Arial"/>
              </a:rPr>
              <a:t>nje</a:t>
            </a:r>
            <a:r>
              <a:rPr lang="fi-FI" sz="1550" noProof="0" dirty="0">
                <a:solidFill>
                  <a:srgbClr val="1F1819"/>
                </a:solidFill>
                <a:latin typeface="Arial"/>
                <a:ea typeface="Arial"/>
                <a:cs typeface="Arial"/>
                <a:sym typeface="Arial"/>
              </a:rPr>
              <a:t>.)</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grpSp>
        <p:nvGrpSpPr>
          <p:cNvPr id="10" name="Group 10">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11" name="Freeform 11"/>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2" name="TextBox 12"/>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Kangasalan työpajassa, 30.10.2025. </a:t>
              </a:r>
            </a:p>
            <a:p>
              <a:pPr algn="ctr">
                <a:lnSpc>
                  <a:spcPts val="2879"/>
                </a:lnSpc>
              </a:pPr>
              <a:endParaRPr lang="fi-FI" sz="1600" noProof="0" dirty="0">
                <a:solidFill>
                  <a:srgbClr val="000000"/>
                </a:solidFill>
                <a:latin typeface="Arial"/>
                <a:ea typeface="Arial"/>
                <a:cs typeface="Arial"/>
                <a:sym typeface="Arial"/>
              </a:endParaRPr>
            </a:p>
          </p:txBody>
        </p:sp>
      </p:grpSp>
      <p:grpSp>
        <p:nvGrpSpPr>
          <p:cNvPr id="13" name="Group 13">
            <a:extLst>
              <a:ext uri="{C183D7F6-B498-43B3-948B-1728B52AA6E4}">
                <adec:decorative xmlns:adec="http://schemas.microsoft.com/office/drawing/2017/decorative" val="1"/>
              </a:ext>
            </a:extLst>
          </p:cNvPr>
          <p:cNvGrpSpPr/>
          <p:nvPr/>
        </p:nvGrpSpPr>
        <p:grpSpPr>
          <a:xfrm>
            <a:off x="1061267" y="2506214"/>
            <a:ext cx="4145038" cy="5274571"/>
            <a:chOff x="0" y="0"/>
            <a:chExt cx="1091697" cy="1389187"/>
          </a:xfrm>
        </p:grpSpPr>
        <p:sp>
          <p:nvSpPr>
            <p:cNvPr id="14" name="Freeform 14"/>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5" name="TextBox 15"/>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6" name="Freeform 16">
            <a:extLst>
              <a:ext uri="{C183D7F6-B498-43B3-948B-1728B52AA6E4}">
                <adec:decorative xmlns:adec="http://schemas.microsoft.com/office/drawing/2017/decorative" val="1"/>
              </a:ext>
            </a:extLst>
          </p:cNvPr>
          <p:cNvSpPr/>
          <p:nvPr/>
        </p:nvSpPr>
        <p:spPr>
          <a:xfrm>
            <a:off x="3886200" y="6641243"/>
            <a:ext cx="1067734" cy="788257"/>
          </a:xfrm>
          <a:custGeom>
            <a:avLst/>
            <a:gdLst/>
            <a:ahLst/>
            <a:cxnLst/>
            <a:rect l="l" t="t" r="r" b="b"/>
            <a:pathLst>
              <a:path w="1392504" h="953865">
                <a:moveTo>
                  <a:pt x="0" y="0"/>
                </a:moveTo>
                <a:lnTo>
                  <a:pt x="1392504" y="0"/>
                </a:lnTo>
                <a:lnTo>
                  <a:pt x="1392504" y="953865"/>
                </a:lnTo>
                <a:lnTo>
                  <a:pt x="0" y="953865"/>
                </a:lnTo>
                <a:lnTo>
                  <a:pt x="0" y="0"/>
                </a:lnTo>
                <a:close/>
              </a:path>
            </a:pathLst>
          </a:custGeom>
          <a:blipFill>
            <a:blip r:embed="rId2"/>
            <a:stretch>
              <a:fillRect/>
            </a:stretch>
          </a:blipFill>
        </p:spPr>
        <p:txBody>
          <a:bodyPr/>
          <a:lstStyle/>
          <a:p>
            <a:endParaRPr lang="fi-FI" noProof="0" dirty="0"/>
          </a:p>
        </p:txBody>
      </p:sp>
      <p:sp>
        <p:nvSpPr>
          <p:cNvPr id="17" name="TextBox 17"/>
          <p:cNvSpPr txBox="1"/>
          <p:nvPr/>
        </p:nvSpPr>
        <p:spPr>
          <a:xfrm>
            <a:off x="1313638" y="3085642"/>
            <a:ext cx="3640296" cy="3347070"/>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 “Kohti yläkoulua” - nivelvaiheen yhteistyö:</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nSpc>
                <a:spcPts val="1887"/>
              </a:lnSpc>
              <a:spcBef>
                <a:spcPct val="0"/>
              </a:spcBef>
            </a:pPr>
            <a:r>
              <a:rPr lang="fi-FI" sz="1599" dirty="0">
                <a:solidFill>
                  <a:srgbClr val="1F1819"/>
                </a:solidFill>
                <a:latin typeface="Arial"/>
                <a:ea typeface="Arial"/>
                <a:cs typeface="Arial"/>
                <a:sym typeface="Arial"/>
              </a:rPr>
              <a:t>Eräässä kunnassa kokeillaan alakoulu – yläkoulu-nivelvaiheen yhteistyön aikaistamista. 5. luokan syyslukukaudella yläkoulun konsultoiva erityisopettaja kutsuu koolle alakoulujen viitosluokkalaisten erityisopettajat sekä kielten opettajat. Tavoitteena on edistää yhdenvertaisuutta ja tietoisuutta koulujen sisällä ja eri koulujen välillä.</a:t>
            </a: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18" name="TextBox 18"/>
          <p:cNvSpPr txBox="1"/>
          <p:nvPr/>
        </p:nvSpPr>
        <p:spPr>
          <a:xfrm>
            <a:off x="1028700" y="8325072"/>
            <a:ext cx="4369646"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#Yhteistyö #Yhtenäistäminen</a:t>
            </a:r>
          </a:p>
        </p:txBody>
      </p:sp>
      <p:sp>
        <p:nvSpPr>
          <p:cNvPr id="19" name="Freeform 19">
            <a:extLst>
              <a:ext uri="{C183D7F6-B498-43B3-948B-1728B52AA6E4}">
                <adec:decorative xmlns:adec="http://schemas.microsoft.com/office/drawing/2017/decorative" val="1"/>
              </a:ext>
            </a:extLst>
          </p:cNvPr>
          <p:cNvSpPr/>
          <p:nvPr/>
        </p:nvSpPr>
        <p:spPr>
          <a:xfrm>
            <a:off x="14287450" y="907252"/>
            <a:ext cx="1392504" cy="953865"/>
          </a:xfrm>
          <a:custGeom>
            <a:avLst/>
            <a:gdLst/>
            <a:ahLst/>
            <a:cxnLst/>
            <a:rect l="l" t="t" r="r" b="b"/>
            <a:pathLst>
              <a:path w="1392504" h="953865">
                <a:moveTo>
                  <a:pt x="0" y="0"/>
                </a:moveTo>
                <a:lnTo>
                  <a:pt x="1392504" y="0"/>
                </a:lnTo>
                <a:lnTo>
                  <a:pt x="1392504" y="953865"/>
                </a:lnTo>
                <a:lnTo>
                  <a:pt x="0" y="953865"/>
                </a:lnTo>
                <a:lnTo>
                  <a:pt x="0" y="0"/>
                </a:lnTo>
                <a:close/>
              </a:path>
            </a:pathLst>
          </a:custGeom>
          <a:blipFill>
            <a:blip r:embed="rId2"/>
            <a:stretch>
              <a:fillRect/>
            </a:stretch>
          </a:blipFill>
        </p:spPr>
        <p:txBody>
          <a:bodyPr/>
          <a:lstStyle/>
          <a:p>
            <a:endParaRPr lang="fi-FI" noProof="0" dirty="0"/>
          </a:p>
        </p:txBody>
      </p:sp>
      <p:pic>
        <p:nvPicPr>
          <p:cNvPr id="20" name="Kuva 19" descr="Kuva, joka sisältää kohteen Grafiikka, Fontti, graafinen suunnittelu, muotoilu&#10;&#10;Tekoälyllä luotu sisältö voi olla virheellistä.">
            <a:extLst>
              <a:ext uri="{FF2B5EF4-FFF2-40B4-BE49-F238E27FC236}">
                <a16:creationId xmlns:a16="http://schemas.microsoft.com/office/drawing/2014/main" id="{FC28C0B1-0B8E-904B-7AEF-A08F935AE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OPPILASSIJOITTELUN KAUTTA TASAPUOLISEEN RESURSSIJAKOON</a:t>
              </a:r>
            </a:p>
          </p:txBody>
        </p:sp>
      </p:grpSp>
      <p:grpSp>
        <p:nvGrpSpPr>
          <p:cNvPr id="5" name="Group 5">
            <a:extLst>
              <a:ext uri="{C183D7F6-B498-43B3-948B-1728B52AA6E4}">
                <adec:decorative xmlns:adec="http://schemas.microsoft.com/office/drawing/2017/decorative" val="1"/>
              </a:ext>
            </a:extLst>
          </p:cNvPr>
          <p:cNvGrpSpPr/>
          <p:nvPr/>
        </p:nvGrpSpPr>
        <p:grpSpPr>
          <a:xfrm>
            <a:off x="6541033" y="2506214"/>
            <a:ext cx="9156850" cy="5274571"/>
            <a:chOff x="0" y="0"/>
            <a:chExt cx="2411681" cy="1389187"/>
          </a:xfrm>
        </p:grpSpPr>
        <p:sp>
          <p:nvSpPr>
            <p:cNvPr id="6" name="Freeform 6"/>
            <p:cNvSpPr/>
            <p:nvPr/>
          </p:nvSpPr>
          <p:spPr>
            <a:xfrm>
              <a:off x="0" y="0"/>
              <a:ext cx="2411681" cy="1389187"/>
            </a:xfrm>
            <a:custGeom>
              <a:avLst/>
              <a:gdLst/>
              <a:ahLst/>
              <a:cxnLst/>
              <a:rect l="l" t="t" r="r" b="b"/>
              <a:pathLst>
                <a:path w="2411681" h="1389187">
                  <a:moveTo>
                    <a:pt x="0" y="0"/>
                  </a:moveTo>
                  <a:lnTo>
                    <a:pt x="2411681" y="0"/>
                  </a:lnTo>
                  <a:lnTo>
                    <a:pt x="2411681" y="1389187"/>
                  </a:lnTo>
                  <a:lnTo>
                    <a:pt x="0" y="1389187"/>
                  </a:lnTo>
                  <a:close/>
                </a:path>
              </a:pathLst>
            </a:custGeom>
            <a:solidFill>
              <a:srgbClr val="FFFFFF"/>
            </a:solidFill>
            <a:ln w="38100" cap="sq">
              <a:solidFill>
                <a:srgbClr val="000000"/>
              </a:solidFill>
              <a:prstDash val="solid"/>
              <a:miter/>
            </a:ln>
          </p:spPr>
          <p:txBody>
            <a:bodyPr/>
            <a:lstStyle/>
            <a:p>
              <a:endParaRPr lang="fi-FI" noProof="0" dirty="0"/>
            </a:p>
          </p:txBody>
        </p:sp>
        <p:sp>
          <p:nvSpPr>
            <p:cNvPr id="7" name="TextBox 7"/>
            <p:cNvSpPr txBox="1"/>
            <p:nvPr/>
          </p:nvSpPr>
          <p:spPr>
            <a:xfrm>
              <a:off x="0" y="-9525"/>
              <a:ext cx="2411681"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8" name="Group 8">
            <a:extLst>
              <a:ext uri="{C183D7F6-B498-43B3-948B-1728B52AA6E4}">
                <adec:decorative xmlns:adec="http://schemas.microsoft.com/office/drawing/2017/decorative" val="1"/>
              </a:ext>
            </a:extLst>
          </p:cNvPr>
          <p:cNvGrpSpPr/>
          <p:nvPr/>
        </p:nvGrpSpPr>
        <p:grpSpPr>
          <a:xfrm>
            <a:off x="182100" y="8721832"/>
            <a:ext cx="17923800" cy="786036"/>
            <a:chOff x="0" y="0"/>
            <a:chExt cx="23898400" cy="1048048"/>
          </a:xfrm>
        </p:grpSpPr>
        <p:sp>
          <p:nvSpPr>
            <p:cNvPr id="9" name="Freeform 9"/>
            <p:cNvSpPr/>
            <p:nvPr/>
          </p:nvSpPr>
          <p:spPr>
            <a:xfrm>
              <a:off x="0" y="0"/>
              <a:ext cx="23898352" cy="1048091"/>
            </a:xfrm>
            <a:custGeom>
              <a:avLst/>
              <a:gdLst/>
              <a:ahLst/>
              <a:cxnLst/>
              <a:rect l="l" t="t" r="r" b="b"/>
              <a:pathLst>
                <a:path w="23898352" h="1048091">
                  <a:moveTo>
                    <a:pt x="0" y="0"/>
                  </a:moveTo>
                  <a:lnTo>
                    <a:pt x="23898352" y="0"/>
                  </a:lnTo>
                  <a:lnTo>
                    <a:pt x="23898352" y="1048091"/>
                  </a:lnTo>
                  <a:lnTo>
                    <a:pt x="0" y="1048091"/>
                  </a:lnTo>
                  <a:close/>
                </a:path>
              </a:pathLst>
            </a:custGeom>
            <a:solidFill>
              <a:srgbClr val="E8F1DB"/>
            </a:solidFill>
            <a:ln w="12700">
              <a:solidFill>
                <a:srgbClr val="000000"/>
              </a:solidFill>
            </a:ln>
          </p:spPr>
          <p:txBody>
            <a:bodyPr/>
            <a:lstStyle/>
            <a:p>
              <a:endParaRPr lang="fi-FI" noProof="0" dirty="0"/>
            </a:p>
          </p:txBody>
        </p:sp>
        <p:sp>
          <p:nvSpPr>
            <p:cNvPr id="10" name="TextBox 10"/>
            <p:cNvSpPr txBox="1"/>
            <p:nvPr/>
          </p:nvSpPr>
          <p:spPr>
            <a:xfrm>
              <a:off x="0" y="-19050"/>
              <a:ext cx="23898400" cy="1067098"/>
            </a:xfrm>
            <a:prstGeom prst="rect">
              <a:avLst/>
            </a:prstGeom>
          </p:spPr>
          <p:txBody>
            <a:bodyPr lIns="50800" tIns="50800" rIns="50800" bIns="50800" rtlCol="0" anchor="ctr"/>
            <a:lstStyle/>
            <a:p>
              <a:pPr algn="ctr">
                <a:lnSpc>
                  <a:spcPts val="1920"/>
                </a:lnSpc>
              </a:pPr>
              <a:r>
                <a:rPr lang="fi-FI" sz="1600" noProof="0" dirty="0">
                  <a:solidFill>
                    <a:srgbClr val="000000"/>
                  </a:solidFill>
                  <a:latin typeface="Arial"/>
                  <a:ea typeface="Arial"/>
                  <a:cs typeface="Arial"/>
                  <a:sym typeface="Arial"/>
                </a:rPr>
                <a:t>Ratkaisuidea tehty Nokian työpajassa, 29.09.2025. </a:t>
              </a:r>
            </a:p>
            <a:p>
              <a:pPr algn="ctr">
                <a:lnSpc>
                  <a:spcPts val="2879"/>
                </a:lnSpc>
              </a:pPr>
              <a:endParaRPr lang="fi-FI" sz="1600" noProof="0" dirty="0">
                <a:solidFill>
                  <a:srgbClr val="000000"/>
                </a:solidFill>
                <a:latin typeface="Arial"/>
                <a:ea typeface="Arial"/>
                <a:cs typeface="Arial"/>
                <a:sym typeface="Arial"/>
              </a:endParaRPr>
            </a:p>
          </p:txBody>
        </p:sp>
      </p:grpSp>
      <p:sp>
        <p:nvSpPr>
          <p:cNvPr id="11" name="TextBox 11"/>
          <p:cNvSpPr txBox="1"/>
          <p:nvPr/>
        </p:nvSpPr>
        <p:spPr>
          <a:xfrm>
            <a:off x="7132618" y="2977688"/>
            <a:ext cx="3468286" cy="2693045"/>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Miten kokeilemme: </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29"/>
              </a:lnSpc>
              <a:spcBef>
                <a:spcPct val="0"/>
              </a:spcBef>
            </a:pPr>
            <a:r>
              <a:rPr lang="fi-FI" sz="1600" noProof="0" dirty="0">
                <a:solidFill>
                  <a:srgbClr val="1F1819"/>
                </a:solidFill>
                <a:latin typeface="Arial"/>
                <a:ea typeface="Arial"/>
                <a:cs typeface="Arial"/>
                <a:sym typeface="Arial"/>
              </a:rPr>
              <a:t>Kunnan lautakunnalle linjauksena tiukat ehdot toissijaisten koulupaikkojen myöntämiselle ja ryhmäkoolle.</a:t>
            </a:r>
          </a:p>
          <a:p>
            <a:pPr algn="l">
              <a:lnSpc>
                <a:spcPts val="1829"/>
              </a:lnSpc>
              <a:spcBef>
                <a:spcPct val="0"/>
              </a:spcBef>
            </a:pPr>
            <a:endParaRPr lang="fi-FI" sz="1600" noProof="0" dirty="0">
              <a:solidFill>
                <a:srgbClr val="1F1819"/>
              </a:solidFill>
              <a:latin typeface="Arial"/>
              <a:ea typeface="Arial"/>
              <a:cs typeface="Arial"/>
              <a:sym typeface="Arial"/>
            </a:endParaRPr>
          </a:p>
          <a:p>
            <a:pPr algn="l">
              <a:lnSpc>
                <a:spcPts val="1829"/>
              </a:lnSpc>
              <a:spcBef>
                <a:spcPct val="0"/>
              </a:spcBef>
            </a:pPr>
            <a:r>
              <a:rPr lang="fi-FI" sz="1600" noProof="0" dirty="0">
                <a:solidFill>
                  <a:srgbClr val="1F1819"/>
                </a:solidFill>
                <a:latin typeface="Arial"/>
                <a:ea typeface="Arial"/>
                <a:cs typeface="Arial"/>
                <a:sym typeface="Arial"/>
              </a:rPr>
              <a:t>Tavoitteena, että oppilassijoitteluun osallistuisi laajempi porukka viraston tukena oppilasmäärän tasaamiseksi.</a:t>
            </a:r>
          </a:p>
          <a:p>
            <a:pPr algn="l">
              <a:lnSpc>
                <a:spcPts val="1829"/>
              </a:lnSpc>
              <a:spcBef>
                <a:spcPct val="0"/>
              </a:spcBef>
            </a:pPr>
            <a:endParaRPr lang="fi-FI" sz="1550" noProof="0" dirty="0">
              <a:solidFill>
                <a:srgbClr val="1F1819"/>
              </a:solidFill>
              <a:latin typeface="Arial"/>
              <a:ea typeface="Arial"/>
              <a:cs typeface="Arial"/>
              <a:sym typeface="Arial"/>
            </a:endParaRPr>
          </a:p>
        </p:txBody>
      </p:sp>
      <p:grpSp>
        <p:nvGrpSpPr>
          <p:cNvPr id="12" name="Group 12">
            <a:extLst>
              <a:ext uri="{C183D7F6-B498-43B3-948B-1728B52AA6E4}">
                <adec:decorative xmlns:adec="http://schemas.microsoft.com/office/drawing/2017/decorative" val="1"/>
              </a:ext>
            </a:extLst>
          </p:cNvPr>
          <p:cNvGrpSpPr/>
          <p:nvPr/>
        </p:nvGrpSpPr>
        <p:grpSpPr>
          <a:xfrm>
            <a:off x="1494589" y="2506214"/>
            <a:ext cx="4145038" cy="5274571"/>
            <a:chOff x="0" y="0"/>
            <a:chExt cx="1091697" cy="1389187"/>
          </a:xfrm>
        </p:grpSpPr>
        <p:sp>
          <p:nvSpPr>
            <p:cNvPr id="13" name="Freeform 13"/>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4" name="TextBox 14"/>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5" name="Freeform 15">
            <a:extLst>
              <a:ext uri="{C183D7F6-B498-43B3-948B-1728B52AA6E4}">
                <adec:decorative xmlns:adec="http://schemas.microsoft.com/office/drawing/2017/decorative" val="1"/>
              </a:ext>
            </a:extLst>
          </p:cNvPr>
          <p:cNvSpPr/>
          <p:nvPr/>
        </p:nvSpPr>
        <p:spPr>
          <a:xfrm>
            <a:off x="4343399" y="6769726"/>
            <a:ext cx="886631" cy="583574"/>
          </a:xfrm>
          <a:custGeom>
            <a:avLst/>
            <a:gdLst/>
            <a:ahLst/>
            <a:cxnLst/>
            <a:rect l="l" t="t" r="r" b="b"/>
            <a:pathLst>
              <a:path w="1063332" h="728382">
                <a:moveTo>
                  <a:pt x="0" y="0"/>
                </a:moveTo>
                <a:lnTo>
                  <a:pt x="1063332" y="0"/>
                </a:lnTo>
                <a:lnTo>
                  <a:pt x="1063332" y="728382"/>
                </a:lnTo>
                <a:lnTo>
                  <a:pt x="0" y="728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sp>
        <p:nvSpPr>
          <p:cNvPr id="16" name="TextBox 16"/>
          <p:cNvSpPr txBox="1"/>
          <p:nvPr/>
        </p:nvSpPr>
        <p:spPr>
          <a:xfrm>
            <a:off x="1746960" y="3132459"/>
            <a:ext cx="3640296" cy="346248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Oppilassijoittelun kautta tasapuoliseen resurssijakoon:</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nSpc>
                <a:spcPts val="1829"/>
              </a:lnSpc>
              <a:spcBef>
                <a:spcPct val="0"/>
              </a:spcBef>
            </a:pPr>
            <a:r>
              <a:rPr lang="fi-FI" sz="1600" dirty="0">
                <a:solidFill>
                  <a:srgbClr val="1F1819"/>
                </a:solidFill>
                <a:latin typeface="Arial"/>
                <a:ea typeface="Arial"/>
                <a:cs typeface="Arial"/>
                <a:sym typeface="Arial"/>
              </a:rPr>
              <a:t>Eräässä kunnassa korostettiin oppilassijoittelun merkitystä resurssien tasaisessa jakautumisessa. Oppilasmäärän jakautuminen koulujen kesken vaikuttaa kehyksen määrään ja henkilökunnan jakautumiseen, joten tuen tarpeet on tärkeä ottaa huomioon toissijaisten koulupaikkojen päätöksissä.  </a:t>
            </a:r>
          </a:p>
          <a:p>
            <a:pPr algn="l">
              <a:lnSpc>
                <a:spcPts val="1829"/>
              </a:lnSpc>
              <a:spcBef>
                <a:spcPct val="0"/>
              </a:spcBef>
            </a:pPr>
            <a:endParaRPr lang="fi-FI" sz="1550" noProof="0" dirty="0">
              <a:solidFill>
                <a:srgbClr val="1F1819"/>
              </a:solidFill>
              <a:latin typeface="Arial"/>
              <a:ea typeface="Arial"/>
              <a:cs typeface="Arial"/>
              <a:sym typeface="Arial"/>
            </a:endParaRPr>
          </a:p>
          <a:p>
            <a:pPr algn="l">
              <a:lnSpc>
                <a:spcPts val="1829"/>
              </a:lnSpc>
              <a:spcBef>
                <a:spcPct val="0"/>
              </a:spcBef>
            </a:pPr>
            <a:endParaRPr lang="fi-FI" sz="1550" noProof="0" dirty="0">
              <a:solidFill>
                <a:srgbClr val="1F1819"/>
              </a:solidFill>
              <a:latin typeface="Arial"/>
              <a:ea typeface="Arial"/>
              <a:cs typeface="Arial"/>
              <a:sym typeface="Arial"/>
            </a:endParaRPr>
          </a:p>
        </p:txBody>
      </p:sp>
      <p:sp>
        <p:nvSpPr>
          <p:cNvPr id="17" name="TextBox 17"/>
          <p:cNvSpPr txBox="1"/>
          <p:nvPr/>
        </p:nvSpPr>
        <p:spPr>
          <a:xfrm>
            <a:off x="1494589" y="7984176"/>
            <a:ext cx="3118470" cy="242062"/>
          </a:xfrm>
          <a:prstGeom prst="rect">
            <a:avLst/>
          </a:prstGeom>
        </p:spPr>
        <p:txBody>
          <a:bodyPr lIns="0" tIns="0" rIns="0" bIns="0" rtlCol="0" anchor="t">
            <a:spAutoFit/>
          </a:bodyPr>
          <a:lstStyle/>
          <a:p>
            <a:pPr algn="l">
              <a:lnSpc>
                <a:spcPts val="1829"/>
              </a:lnSpc>
              <a:spcBef>
                <a:spcPct val="0"/>
              </a:spcBef>
            </a:pPr>
            <a:r>
              <a:rPr lang="fi-FI" sz="1550" i="1" noProof="0" dirty="0">
                <a:solidFill>
                  <a:srgbClr val="1F1819"/>
                </a:solidFill>
                <a:latin typeface="Arial Italics"/>
                <a:ea typeface="Arial Italics"/>
                <a:cs typeface="Arial Italics"/>
                <a:sym typeface="Arial Italics"/>
              </a:rPr>
              <a:t>#Resurssien tasainen jakautuminen</a:t>
            </a:r>
          </a:p>
        </p:txBody>
      </p:sp>
      <p:sp>
        <p:nvSpPr>
          <p:cNvPr id="18" name="Freeform 18">
            <a:extLst>
              <a:ext uri="{C183D7F6-B498-43B3-948B-1728B52AA6E4}">
                <adec:decorative xmlns:adec="http://schemas.microsoft.com/office/drawing/2017/decorative" val="1"/>
              </a:ext>
            </a:extLst>
          </p:cNvPr>
          <p:cNvSpPr/>
          <p:nvPr/>
        </p:nvSpPr>
        <p:spPr>
          <a:xfrm>
            <a:off x="15046131" y="1028700"/>
            <a:ext cx="1063332" cy="728382"/>
          </a:xfrm>
          <a:custGeom>
            <a:avLst/>
            <a:gdLst/>
            <a:ahLst/>
            <a:cxnLst/>
            <a:rect l="l" t="t" r="r" b="b"/>
            <a:pathLst>
              <a:path w="1063332" h="728382">
                <a:moveTo>
                  <a:pt x="0" y="0"/>
                </a:moveTo>
                <a:lnTo>
                  <a:pt x="1063332" y="0"/>
                </a:lnTo>
                <a:lnTo>
                  <a:pt x="1063332" y="728382"/>
                </a:lnTo>
                <a:lnTo>
                  <a:pt x="0" y="728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noProof="0" dirty="0"/>
          </a:p>
        </p:txBody>
      </p:sp>
      <p:pic>
        <p:nvPicPr>
          <p:cNvPr id="19" name="Kuva 18" descr="Kuva, joka sisältää kohteen Grafiikka, Fontti, graafinen suunnittelu, muotoilu&#10;&#10;Tekoälyllä luotu sisältö voi olla virheellistä.">
            <a:extLst>
              <a:ext uri="{FF2B5EF4-FFF2-40B4-BE49-F238E27FC236}">
                <a16:creationId xmlns:a16="http://schemas.microsoft.com/office/drawing/2014/main" id="{A30DA197-5B41-76E3-615E-6C2DE2651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3" y="9672990"/>
            <a:ext cx="2209800" cy="48919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1689926" y="794471"/>
            <a:ext cx="3689262" cy="8695921"/>
            <a:chOff x="0" y="0"/>
            <a:chExt cx="571563" cy="1347226"/>
          </a:xfrm>
        </p:grpSpPr>
        <p:sp>
          <p:nvSpPr>
            <p:cNvPr id="4" name="Freeform 4"/>
            <p:cNvSpPr/>
            <p:nvPr/>
          </p:nvSpPr>
          <p:spPr>
            <a:xfrm>
              <a:off x="0" y="0"/>
              <a:ext cx="571563" cy="1347226"/>
            </a:xfrm>
            <a:custGeom>
              <a:avLst/>
              <a:gdLst/>
              <a:ahLst/>
              <a:cxnLst/>
              <a:rect l="l" t="t" r="r" b="b"/>
              <a:pathLst>
                <a:path w="571563" h="1347226">
                  <a:moveTo>
                    <a:pt x="0" y="0"/>
                  </a:moveTo>
                  <a:lnTo>
                    <a:pt x="571563" y="0"/>
                  </a:lnTo>
                  <a:lnTo>
                    <a:pt x="571563" y="1347226"/>
                  </a:lnTo>
                  <a:lnTo>
                    <a:pt x="0" y="1347226"/>
                  </a:lnTo>
                  <a:close/>
                </a:path>
              </a:pathLst>
            </a:custGeom>
            <a:blipFill>
              <a:blip r:embed="rId2"/>
              <a:stretch>
                <a:fillRect l="-69712" r="-89015" b="-9766"/>
              </a:stretch>
            </a:blipFill>
          </p:spPr>
          <p:txBody>
            <a:bodyPr/>
            <a:lstStyle/>
            <a:p>
              <a:endParaRPr lang="fi-FI" noProof="0" dirty="0"/>
            </a:p>
          </p:txBody>
        </p:sp>
      </p:grpSp>
      <p:sp>
        <p:nvSpPr>
          <p:cNvPr id="5" name="TextBox 5"/>
          <p:cNvSpPr txBox="1"/>
          <p:nvPr/>
        </p:nvSpPr>
        <p:spPr>
          <a:xfrm>
            <a:off x="4983495" y="9805377"/>
            <a:ext cx="10677122" cy="174308"/>
          </a:xfrm>
          <a:prstGeom prst="rect">
            <a:avLst/>
          </a:prstGeom>
        </p:spPr>
        <p:txBody>
          <a:bodyPr lIns="0" tIns="0" rIns="0" bIns="0" rtlCol="0" anchor="t">
            <a:spAutoFit/>
          </a:bodyPr>
          <a:lstStyle/>
          <a:p>
            <a:pPr algn="r">
              <a:lnSpc>
                <a:spcPts val="1327"/>
              </a:lnSpc>
            </a:pPr>
            <a:r>
              <a:rPr lang="fi-FI" sz="1125" b="1" spc="281" noProof="0" dirty="0">
                <a:solidFill>
                  <a:srgbClr val="1F1819"/>
                </a:solidFill>
                <a:latin typeface="Arial Bold"/>
                <a:ea typeface="Arial Bold"/>
                <a:cs typeface="Arial Bold"/>
                <a:sym typeface="Arial Bold"/>
              </a:rPr>
              <a:t>OSAKE 2025</a:t>
            </a:r>
          </a:p>
        </p:txBody>
      </p:sp>
      <p:sp>
        <p:nvSpPr>
          <p:cNvPr id="6" name="TextBox 6"/>
          <p:cNvSpPr txBox="1"/>
          <p:nvPr/>
        </p:nvSpPr>
        <p:spPr>
          <a:xfrm>
            <a:off x="6684034" y="1020577"/>
            <a:ext cx="7718451" cy="697230"/>
          </a:xfrm>
          <a:prstGeom prst="rect">
            <a:avLst/>
          </a:prstGeom>
        </p:spPr>
        <p:txBody>
          <a:bodyPr lIns="0" tIns="0" rIns="0" bIns="0" rtlCol="0" anchor="t">
            <a:spAutoFit/>
          </a:bodyPr>
          <a:lstStyle/>
          <a:p>
            <a:pPr algn="l">
              <a:lnSpc>
                <a:spcPts val="5309"/>
              </a:lnSpc>
            </a:pPr>
            <a:r>
              <a:rPr lang="fi-FI" sz="4500" noProof="0" dirty="0">
                <a:latin typeface="Arial"/>
                <a:ea typeface="Arial"/>
                <a:cs typeface="Arial"/>
                <a:sym typeface="Arial"/>
              </a:rPr>
              <a:t>LÄHDELUETTELO</a:t>
            </a:r>
          </a:p>
        </p:txBody>
      </p:sp>
      <p:sp>
        <p:nvSpPr>
          <p:cNvPr id="7" name="TextBox 7"/>
          <p:cNvSpPr txBox="1"/>
          <p:nvPr/>
        </p:nvSpPr>
        <p:spPr>
          <a:xfrm>
            <a:off x="6705600" y="1875299"/>
            <a:ext cx="10132274" cy="7780463"/>
          </a:xfrm>
          <a:prstGeom prst="rect">
            <a:avLst/>
          </a:prstGeom>
        </p:spPr>
        <p:txBody>
          <a:bodyPr wrap="square" lIns="0" tIns="0" rIns="0" bIns="0" rtlCol="0" anchor="t">
            <a:spAutoFit/>
          </a:bodyPr>
          <a:lstStyle/>
          <a:p>
            <a:pPr algn="l">
              <a:lnSpc>
                <a:spcPts val="1859"/>
              </a:lnSpc>
            </a:pPr>
            <a:r>
              <a:rPr lang="fi-FI" sz="1328" noProof="0" dirty="0">
                <a:solidFill>
                  <a:srgbClr val="1F1819"/>
                </a:solidFill>
                <a:latin typeface="Source Sans Pro"/>
                <a:ea typeface="Source Sans Pro"/>
                <a:cs typeface="Source Sans Pro"/>
                <a:sym typeface="Source Sans Pro"/>
              </a:rPr>
              <a:t>Vinkkipaketin oivalluttaminen aineen/luokanopettajille vuosikellomaisesti - Nokian työpaja 29.09.2025 </a:t>
            </a:r>
          </a:p>
          <a:p>
            <a:pPr algn="l">
              <a:lnSpc>
                <a:spcPts val="1859"/>
              </a:lnSpc>
            </a:pPr>
            <a:r>
              <a:rPr lang="fi-FI" sz="1328" noProof="0" dirty="0">
                <a:solidFill>
                  <a:srgbClr val="1F1819"/>
                </a:solidFill>
                <a:latin typeface="Source Sans Pro"/>
                <a:ea typeface="Source Sans Pro"/>
                <a:cs typeface="Source Sans Pro"/>
                <a:sym typeface="Source Sans Pro"/>
              </a:rPr>
              <a:t>Oppimisen edellytyksiä tukevien opetusjärjestelyiden toteutuminen (Rehtorit) - Nokian työpaja 29.09.2025 </a:t>
            </a:r>
          </a:p>
          <a:p>
            <a:pPr algn="l">
              <a:lnSpc>
                <a:spcPts val="1859"/>
              </a:lnSpc>
            </a:pPr>
            <a:r>
              <a:rPr lang="fi-FI" sz="1328" noProof="0" dirty="0">
                <a:solidFill>
                  <a:srgbClr val="1F1819"/>
                </a:solidFill>
                <a:latin typeface="Source Sans Pro"/>
                <a:ea typeface="Source Sans Pro"/>
                <a:cs typeface="Source Sans Pro"/>
                <a:sym typeface="Source Sans Pro"/>
              </a:rPr>
              <a:t>Vinkkipaketin jalkauttaminen - Ylöjärven työpaja 29.10.2025 </a:t>
            </a:r>
          </a:p>
          <a:p>
            <a:pPr algn="l">
              <a:lnSpc>
                <a:spcPts val="1859"/>
              </a:lnSpc>
            </a:pPr>
            <a:r>
              <a:rPr lang="fi-FI" sz="1328" noProof="0" dirty="0">
                <a:solidFill>
                  <a:srgbClr val="1F1819"/>
                </a:solidFill>
                <a:latin typeface="Source Sans Pro"/>
                <a:ea typeface="Source Sans Pro"/>
                <a:cs typeface="Source Sans Pro"/>
                <a:sym typeface="Source Sans Pro"/>
              </a:rPr>
              <a:t>Vinkkipaketin jalkauttaja -rooli - Ylöjärven työpaja 29.10.2025 </a:t>
            </a:r>
          </a:p>
          <a:p>
            <a:pPr algn="l">
              <a:lnSpc>
                <a:spcPts val="1859"/>
              </a:lnSpc>
            </a:pPr>
            <a:r>
              <a:rPr lang="fi-FI" sz="1328" noProof="0" dirty="0">
                <a:solidFill>
                  <a:srgbClr val="1F1819"/>
                </a:solidFill>
                <a:latin typeface="Source Sans Pro"/>
                <a:ea typeface="Source Sans Pro"/>
                <a:cs typeface="Source Sans Pro"/>
                <a:sym typeface="Source Sans Pro"/>
              </a:rPr>
              <a:t>Ammatillinen vertaiskeskustelu - Vesilahden työpaja 04.10.2025</a:t>
            </a:r>
          </a:p>
          <a:p>
            <a:pPr algn="l">
              <a:lnSpc>
                <a:spcPts val="1859"/>
              </a:lnSpc>
            </a:pPr>
            <a:r>
              <a:rPr lang="fi-FI" sz="1328" noProof="0" dirty="0">
                <a:solidFill>
                  <a:srgbClr val="1F1819"/>
                </a:solidFill>
                <a:latin typeface="Source Sans Pro"/>
                <a:ea typeface="Source Sans Pro"/>
                <a:cs typeface="Source Sans Pro"/>
                <a:sym typeface="Source Sans Pro"/>
              </a:rPr>
              <a:t>Luokkakohtaiset tsekkauslistat - Useassa työpajassa </a:t>
            </a:r>
          </a:p>
          <a:p>
            <a:pPr algn="l">
              <a:lnSpc>
                <a:spcPts val="1859"/>
              </a:lnSpc>
            </a:pPr>
            <a:r>
              <a:rPr lang="fi-FI" sz="1328" noProof="0" dirty="0">
                <a:solidFill>
                  <a:srgbClr val="1F1819"/>
                </a:solidFill>
                <a:latin typeface="Source Sans Pro"/>
                <a:ea typeface="Source Sans Pro"/>
                <a:cs typeface="Source Sans Pro"/>
                <a:sym typeface="Source Sans Pro"/>
              </a:rPr>
              <a:t>Yhteisen linjan varmistaminen - Nokian työpaja 29.09.2025</a:t>
            </a:r>
          </a:p>
          <a:p>
            <a:pPr algn="l">
              <a:lnSpc>
                <a:spcPts val="1859"/>
              </a:lnSpc>
            </a:pPr>
            <a:r>
              <a:rPr lang="fi-FI" sz="1328" noProof="0" dirty="0">
                <a:solidFill>
                  <a:srgbClr val="1F1819"/>
                </a:solidFill>
                <a:latin typeface="Source Sans Pro"/>
                <a:ea typeface="Source Sans Pro"/>
                <a:cs typeface="Source Sans Pro"/>
                <a:sym typeface="Source Sans Pro"/>
              </a:rPr>
              <a:t>Käsitesanakokeet 3. luokasta eteenpäin - Oriveden työpaja 24.11.2025</a:t>
            </a:r>
          </a:p>
          <a:p>
            <a:pPr algn="l">
              <a:lnSpc>
                <a:spcPts val="1859"/>
              </a:lnSpc>
            </a:pPr>
            <a:r>
              <a:rPr lang="fi-FI" sz="1328" noProof="0" dirty="0">
                <a:solidFill>
                  <a:srgbClr val="1F1819"/>
                </a:solidFill>
                <a:latin typeface="Source Sans Pro"/>
                <a:ea typeface="Source Sans Pro"/>
                <a:cs typeface="Source Sans Pro"/>
                <a:sym typeface="Source Sans Pro"/>
              </a:rPr>
              <a:t>Istumapaikat - Väriryhmät yläkouluun - Oriveden työpaja 24.11.2025</a:t>
            </a:r>
          </a:p>
          <a:p>
            <a:pPr algn="l">
              <a:lnSpc>
                <a:spcPts val="1859"/>
              </a:lnSpc>
            </a:pPr>
            <a:r>
              <a:rPr lang="fi-FI" sz="1328" noProof="0" dirty="0">
                <a:solidFill>
                  <a:srgbClr val="1F1819"/>
                </a:solidFill>
                <a:latin typeface="Source Sans Pro"/>
                <a:ea typeface="Source Sans Pro"/>
                <a:cs typeface="Source Sans Pro"/>
                <a:sym typeface="Source Sans Pro"/>
              </a:rPr>
              <a:t>Poistoparkki käyttöön iltapäivän tunneilla - Vesilahden työpaja 04.10.2025</a:t>
            </a:r>
          </a:p>
          <a:p>
            <a:pPr algn="l">
              <a:lnSpc>
                <a:spcPts val="1859"/>
              </a:lnSpc>
            </a:pPr>
            <a:r>
              <a:rPr lang="fi-FI" sz="1328" noProof="0" dirty="0">
                <a:solidFill>
                  <a:srgbClr val="1F1819"/>
                </a:solidFill>
                <a:latin typeface="Source Sans Pro"/>
                <a:ea typeface="Source Sans Pro"/>
                <a:cs typeface="Source Sans Pro"/>
                <a:sym typeface="Source Sans Pro"/>
              </a:rPr>
              <a:t>Vuosikellon mukaan kurssimuotoiset tukitoimet - Ylöjärven työpaja 29.10.2025</a:t>
            </a:r>
          </a:p>
          <a:p>
            <a:pPr algn="l">
              <a:lnSpc>
                <a:spcPts val="1859"/>
              </a:lnSpc>
            </a:pPr>
            <a:r>
              <a:rPr lang="fi-FI" sz="1328" noProof="0" dirty="0">
                <a:solidFill>
                  <a:srgbClr val="1F1819"/>
                </a:solidFill>
                <a:latin typeface="Source Sans Pro"/>
                <a:ea typeface="Source Sans Pro"/>
                <a:cs typeface="Source Sans Pro"/>
                <a:sym typeface="Source Sans Pro"/>
              </a:rPr>
              <a:t>Pedagoginen pöytä - Hatanpään työpaja 05.11.2025</a:t>
            </a:r>
          </a:p>
          <a:p>
            <a:pPr algn="l">
              <a:lnSpc>
                <a:spcPts val="1859"/>
              </a:lnSpc>
            </a:pPr>
            <a:r>
              <a:rPr lang="fi-FI" sz="1328" noProof="0" dirty="0">
                <a:solidFill>
                  <a:srgbClr val="1F1819"/>
                </a:solidFill>
                <a:latin typeface="Source Sans Pro"/>
                <a:ea typeface="Source Sans Pro"/>
                <a:cs typeface="Source Sans Pro"/>
                <a:sym typeface="Source Sans Pro"/>
              </a:rPr>
              <a:t>Yhteissuunnittelun näkyvyys yhteisopettajuuden tukena - Pirkkalan työpaja 09.09.2025</a:t>
            </a:r>
          </a:p>
          <a:p>
            <a:pPr algn="l">
              <a:lnSpc>
                <a:spcPts val="1859"/>
              </a:lnSpc>
            </a:pPr>
            <a:r>
              <a:rPr lang="fi-FI" sz="1328" noProof="0" dirty="0">
                <a:solidFill>
                  <a:srgbClr val="1F1819"/>
                </a:solidFill>
                <a:latin typeface="Source Sans Pro"/>
                <a:ea typeface="Source Sans Pro"/>
                <a:cs typeface="Source Sans Pro"/>
                <a:sym typeface="Source Sans Pro"/>
              </a:rPr>
              <a:t>Erityisopettajien “kelluvat” tunnit lukujärjestyksessä - Pirkkalan työpaja 09.09.2025</a:t>
            </a:r>
          </a:p>
          <a:p>
            <a:pPr algn="l">
              <a:lnSpc>
                <a:spcPts val="1859"/>
              </a:lnSpc>
            </a:pPr>
            <a:r>
              <a:rPr lang="fi-FI" sz="1328" noProof="0" dirty="0">
                <a:solidFill>
                  <a:srgbClr val="1F1819"/>
                </a:solidFill>
                <a:latin typeface="Source Sans Pro"/>
                <a:ea typeface="Source Sans Pro"/>
                <a:cs typeface="Source Sans Pro"/>
                <a:sym typeface="Source Sans Pro"/>
              </a:rPr>
              <a:t>Aineenopettajan extratunnit - Vesilahden työpaja 04.10.2025</a:t>
            </a:r>
          </a:p>
          <a:p>
            <a:pPr algn="l">
              <a:lnSpc>
                <a:spcPts val="1859"/>
              </a:lnSpc>
            </a:pPr>
            <a:r>
              <a:rPr lang="fi-FI" sz="1328" noProof="0" dirty="0">
                <a:solidFill>
                  <a:srgbClr val="1F1819"/>
                </a:solidFill>
                <a:latin typeface="Source Sans Pro"/>
                <a:ea typeface="Source Sans Pro"/>
                <a:cs typeface="Source Sans Pro"/>
                <a:sym typeface="Source Sans Pro"/>
              </a:rPr>
              <a:t>Samanaikaisopettajuuden kulttuurin kehittäminen ja vahvistaminen - Linnainmaan työpaja 14.11.2025</a:t>
            </a:r>
          </a:p>
          <a:p>
            <a:pPr algn="l">
              <a:lnSpc>
                <a:spcPts val="1859"/>
              </a:lnSpc>
            </a:pPr>
            <a:r>
              <a:rPr lang="fi-FI" sz="1328" noProof="0" dirty="0">
                <a:solidFill>
                  <a:srgbClr val="1F1819"/>
                </a:solidFill>
                <a:latin typeface="Source Sans Pro"/>
                <a:ea typeface="Source Sans Pro"/>
                <a:cs typeface="Source Sans Pro"/>
                <a:sym typeface="Source Sans Pro"/>
              </a:rPr>
              <a:t>Ymmärryksen lisääminen - Nimettömät case-käsittelyt - Ylöjärven työpaja 29.10.2025</a:t>
            </a:r>
          </a:p>
          <a:p>
            <a:pPr algn="l">
              <a:lnSpc>
                <a:spcPts val="1859"/>
              </a:lnSpc>
            </a:pPr>
            <a:r>
              <a:rPr lang="fi-FI" sz="1328" noProof="0" dirty="0">
                <a:solidFill>
                  <a:srgbClr val="1F1819"/>
                </a:solidFill>
                <a:latin typeface="Source Sans Pro"/>
                <a:ea typeface="Source Sans Pro"/>
                <a:cs typeface="Source Sans Pro"/>
                <a:sym typeface="Source Sans Pro"/>
              </a:rPr>
              <a:t>Kaavio: Polut kohti oppilaskohtaista tukea - Nokian työpaja 29.09.2025</a:t>
            </a:r>
          </a:p>
          <a:p>
            <a:pPr algn="l">
              <a:lnSpc>
                <a:spcPts val="1859"/>
              </a:lnSpc>
            </a:pPr>
            <a:r>
              <a:rPr lang="fi-FI" sz="1328" noProof="0" dirty="0">
                <a:solidFill>
                  <a:srgbClr val="1F1819"/>
                </a:solidFill>
                <a:latin typeface="Source Sans Pro"/>
                <a:ea typeface="Source Sans Pro"/>
                <a:cs typeface="Source Sans Pro"/>
                <a:sym typeface="Source Sans Pro"/>
              </a:rPr>
              <a:t>Yhdenmukaiset kriteerit - Nokia 29.09.2025</a:t>
            </a:r>
          </a:p>
          <a:p>
            <a:pPr algn="l">
              <a:lnSpc>
                <a:spcPts val="1859"/>
              </a:lnSpc>
            </a:pPr>
            <a:r>
              <a:rPr lang="fi-FI" sz="1328" noProof="0" dirty="0">
                <a:solidFill>
                  <a:srgbClr val="1F1819"/>
                </a:solidFill>
                <a:latin typeface="Source Sans Pro"/>
                <a:ea typeface="Source Sans Pro"/>
                <a:cs typeface="Source Sans Pro"/>
                <a:sym typeface="Source Sans Pro"/>
              </a:rPr>
              <a:t>Tuen lomakkeiden organisointi - Hervannan työpaja 03.11.2025</a:t>
            </a:r>
          </a:p>
          <a:p>
            <a:pPr algn="l">
              <a:lnSpc>
                <a:spcPts val="1859"/>
              </a:lnSpc>
            </a:pPr>
            <a:r>
              <a:rPr lang="fi-FI" sz="1328" noProof="0" dirty="0">
                <a:solidFill>
                  <a:srgbClr val="1F1819"/>
                </a:solidFill>
                <a:latin typeface="Source Sans Pro"/>
                <a:ea typeface="Source Sans Pro"/>
                <a:cs typeface="Source Sans Pro"/>
                <a:sym typeface="Source Sans Pro"/>
              </a:rPr>
              <a:t>Oppilas- ja ryhmäkohtaisen tuen tuntiresurssin jakaminen - Linnainmaan työpaja 14.11.2025</a:t>
            </a:r>
          </a:p>
          <a:p>
            <a:pPr algn="l">
              <a:lnSpc>
                <a:spcPts val="1859"/>
              </a:lnSpc>
            </a:pPr>
            <a:r>
              <a:rPr lang="fi-FI" sz="1328" noProof="0" dirty="0">
                <a:solidFill>
                  <a:srgbClr val="1F1819"/>
                </a:solidFill>
                <a:latin typeface="Source Sans Pro"/>
                <a:ea typeface="Source Sans Pro"/>
                <a:cs typeface="Source Sans Pro"/>
                <a:sym typeface="Source Sans Pro"/>
              </a:rPr>
              <a:t>Käytöksellä reagoivat oppilaat - Nokian työpaja 29.09.2025</a:t>
            </a:r>
          </a:p>
          <a:p>
            <a:pPr algn="l">
              <a:lnSpc>
                <a:spcPts val="1859"/>
              </a:lnSpc>
            </a:pPr>
            <a:r>
              <a:rPr lang="fi-FI" sz="1328" noProof="0" dirty="0" err="1">
                <a:solidFill>
                  <a:srgbClr val="1F1819"/>
                </a:solidFill>
                <a:latin typeface="Source Sans Pro"/>
                <a:ea typeface="Source Sans Pro"/>
                <a:cs typeface="Source Sans Pro"/>
                <a:sym typeface="Source Sans Pro"/>
              </a:rPr>
              <a:t>Nepsy</a:t>
            </a:r>
            <a:r>
              <a:rPr lang="fi-FI" sz="1328" noProof="0" dirty="0">
                <a:solidFill>
                  <a:srgbClr val="1F1819"/>
                </a:solidFill>
                <a:latin typeface="Source Sans Pro"/>
                <a:ea typeface="Source Sans Pro"/>
                <a:cs typeface="Source Sans Pro"/>
                <a:sym typeface="Source Sans Pro"/>
              </a:rPr>
              <a:t>-tuen varmistus - Hervannan työpaja 03.11.2025</a:t>
            </a:r>
          </a:p>
          <a:p>
            <a:pPr algn="l">
              <a:lnSpc>
                <a:spcPts val="1859"/>
              </a:lnSpc>
            </a:pPr>
            <a:r>
              <a:rPr lang="fi-FI" sz="1328" noProof="0" dirty="0">
                <a:solidFill>
                  <a:srgbClr val="1F1819"/>
                </a:solidFill>
                <a:latin typeface="Source Sans Pro"/>
                <a:ea typeface="Source Sans Pro"/>
                <a:cs typeface="Source Sans Pro"/>
                <a:sym typeface="Source Sans Pro"/>
              </a:rPr>
              <a:t>Vastuunjakomalli koulupudokkaiden koulunkäynnin edistämiseen - Ylöjärven työpaja 29.10.2025</a:t>
            </a:r>
          </a:p>
          <a:p>
            <a:pPr algn="l">
              <a:lnSpc>
                <a:spcPts val="1859"/>
              </a:lnSpc>
            </a:pPr>
            <a:r>
              <a:rPr lang="fi-FI" sz="1328" noProof="0" dirty="0">
                <a:solidFill>
                  <a:srgbClr val="1F1819"/>
                </a:solidFill>
                <a:latin typeface="Source Sans Pro"/>
                <a:ea typeface="Source Sans Pro"/>
                <a:cs typeface="Source Sans Pro"/>
                <a:sym typeface="Source Sans Pro"/>
              </a:rPr>
              <a:t>Huoltajayhteistyön </a:t>
            </a:r>
            <a:r>
              <a:rPr lang="fi-FI" sz="1328" noProof="0" dirty="0" err="1">
                <a:solidFill>
                  <a:srgbClr val="1F1819"/>
                </a:solidFill>
                <a:latin typeface="Source Sans Pro"/>
                <a:ea typeface="Source Sans Pro"/>
                <a:cs typeface="Source Sans Pro"/>
                <a:sym typeface="Source Sans Pro"/>
              </a:rPr>
              <a:t>checklista</a:t>
            </a:r>
            <a:r>
              <a:rPr lang="fi-FI" sz="1328" noProof="0" dirty="0">
                <a:solidFill>
                  <a:srgbClr val="1F1819"/>
                </a:solidFill>
                <a:latin typeface="Source Sans Pro"/>
                <a:ea typeface="Source Sans Pro"/>
                <a:cs typeface="Source Sans Pro"/>
                <a:sym typeface="Source Sans Pro"/>
              </a:rPr>
              <a:t> - Pirkkalan työpaja 09.09.2025</a:t>
            </a:r>
          </a:p>
          <a:p>
            <a:pPr algn="l">
              <a:lnSpc>
                <a:spcPts val="1859"/>
              </a:lnSpc>
            </a:pPr>
            <a:r>
              <a:rPr lang="fi-FI" sz="1328" noProof="0" dirty="0">
                <a:solidFill>
                  <a:srgbClr val="1F1819"/>
                </a:solidFill>
                <a:latin typeface="Source Sans Pro"/>
                <a:ea typeface="Source Sans Pro"/>
                <a:cs typeface="Source Sans Pro"/>
                <a:sym typeface="Source Sans Pro"/>
              </a:rPr>
              <a:t>Selkeä huoltajaviestintä ennen oppilaskohtaiseen tukeen siirtymistä - Nokian työpaja 29.09.2025</a:t>
            </a:r>
          </a:p>
          <a:p>
            <a:pPr algn="l">
              <a:lnSpc>
                <a:spcPts val="1859"/>
              </a:lnSpc>
            </a:pPr>
            <a:r>
              <a:rPr lang="fi-FI" sz="1328" noProof="0" dirty="0">
                <a:solidFill>
                  <a:srgbClr val="1F1819"/>
                </a:solidFill>
                <a:latin typeface="Source Sans Pro"/>
                <a:ea typeface="Source Sans Pro"/>
                <a:cs typeface="Source Sans Pro"/>
                <a:sym typeface="Source Sans Pro"/>
              </a:rPr>
              <a:t>Yhteistyö koulunkäynninohjaajien kanssa - Hatanpään työpaja 05.11.2025</a:t>
            </a:r>
          </a:p>
          <a:p>
            <a:pPr algn="l">
              <a:lnSpc>
                <a:spcPts val="1859"/>
              </a:lnSpc>
            </a:pPr>
            <a:r>
              <a:rPr lang="fi-FI" sz="1328" noProof="0" dirty="0">
                <a:solidFill>
                  <a:srgbClr val="1F1819"/>
                </a:solidFill>
                <a:latin typeface="Source Sans Pro"/>
                <a:ea typeface="Source Sans Pro"/>
                <a:cs typeface="Source Sans Pro"/>
                <a:sym typeface="Source Sans Pro"/>
              </a:rPr>
              <a:t>Kohti yläkoulua - nivelvaiheen yhteistyö - Kangasalan työpaja 30.10.2025</a:t>
            </a:r>
          </a:p>
          <a:p>
            <a:pPr algn="l">
              <a:lnSpc>
                <a:spcPts val="1859"/>
              </a:lnSpc>
            </a:pPr>
            <a:r>
              <a:rPr lang="fi-FI" sz="1328" noProof="0" dirty="0">
                <a:solidFill>
                  <a:srgbClr val="1F1819"/>
                </a:solidFill>
                <a:latin typeface="Source Sans Pro"/>
                <a:ea typeface="Source Sans Pro"/>
                <a:cs typeface="Source Sans Pro"/>
                <a:sym typeface="Source Sans Pro"/>
              </a:rPr>
              <a:t>Erityisopettajien konsultaatiot -  Nokian työaja 29.09.2025</a:t>
            </a:r>
          </a:p>
          <a:p>
            <a:pPr algn="l">
              <a:lnSpc>
                <a:spcPts val="1859"/>
              </a:lnSpc>
            </a:pPr>
            <a:r>
              <a:rPr lang="fi-FI" sz="1328" noProof="0" dirty="0">
                <a:solidFill>
                  <a:srgbClr val="1F1819"/>
                </a:solidFill>
                <a:latin typeface="Source Sans Pro"/>
                <a:ea typeface="Source Sans Pro"/>
                <a:cs typeface="Source Sans Pro"/>
                <a:sym typeface="Source Sans Pro"/>
              </a:rPr>
              <a:t>Luokanopettajien “toiminnalliset” tunnit - Vesilahden työpaja 04.10.2025</a:t>
            </a:r>
          </a:p>
          <a:p>
            <a:pPr algn="l">
              <a:lnSpc>
                <a:spcPts val="1859"/>
              </a:lnSpc>
            </a:pPr>
            <a:r>
              <a:rPr lang="fi-FI" sz="1328" noProof="0" dirty="0">
                <a:solidFill>
                  <a:srgbClr val="1F1819"/>
                </a:solidFill>
                <a:latin typeface="Source Sans Pro"/>
                <a:ea typeface="Source Sans Pro"/>
                <a:cs typeface="Source Sans Pro"/>
                <a:sym typeface="Source Sans Pro"/>
              </a:rPr>
              <a:t>Oppilassijoittelun kautta tasapuoliseen resurssijakoon - Nokian työpaja 29.09.2025</a:t>
            </a:r>
          </a:p>
          <a:p>
            <a:pPr algn="l">
              <a:lnSpc>
                <a:spcPts val="1859"/>
              </a:lnSpc>
            </a:pPr>
            <a:r>
              <a:rPr lang="fi-FI" sz="1328" noProof="0" dirty="0">
                <a:solidFill>
                  <a:srgbClr val="1F1819"/>
                </a:solidFill>
                <a:latin typeface="Source Sans Pro"/>
                <a:ea typeface="Source Sans Pro"/>
                <a:cs typeface="Source Sans Pro"/>
                <a:sym typeface="Source Sans Pro"/>
              </a:rPr>
              <a:t>Sovittujen käytöshaasteisten oppilaiden integrointi luokkaan ohjaajan kanssa - Vesilahden työpaja 04.10.2025</a:t>
            </a:r>
          </a:p>
        </p:txBody>
      </p:sp>
      <p:sp>
        <p:nvSpPr>
          <p:cNvPr id="10" name="TextBox 10"/>
          <p:cNvSpPr txBox="1"/>
          <p:nvPr/>
        </p:nvSpPr>
        <p:spPr>
          <a:xfrm>
            <a:off x="13920045" y="6909287"/>
            <a:ext cx="1858696" cy="1848007"/>
          </a:xfrm>
          <a:prstGeom prst="rect">
            <a:avLst/>
          </a:prstGeom>
        </p:spPr>
        <p:txBody>
          <a:bodyPr lIns="50800" tIns="50800" rIns="50800" bIns="50800" rtlCol="0" anchor="ctr"/>
          <a:lstStyle/>
          <a:p>
            <a:pPr algn="ctr">
              <a:lnSpc>
                <a:spcPts val="1829"/>
              </a:lnSpc>
            </a:pPr>
            <a:r>
              <a:rPr lang="fi-FI" sz="1550" i="1" noProof="0" dirty="0">
                <a:solidFill>
                  <a:schemeClr val="bg1"/>
                </a:solidFill>
                <a:latin typeface="Arial Italics"/>
                <a:ea typeface="Arial Italics"/>
                <a:cs typeface="Arial Italics"/>
                <a:sym typeface="Arial Italics"/>
              </a:rPr>
              <a:t>Ota yhteyttä Osakkeeseen, jos haluat vielä tarkempia tietoja jostakin ideapakan ratkaisusta.</a:t>
            </a:r>
          </a:p>
        </p:txBody>
      </p:sp>
      <p:pic>
        <p:nvPicPr>
          <p:cNvPr id="2" name="Kuva 1" descr="Kuva, joka sisältää kohteen piha-, puu, pyörä, Polkupyörän kiekko&#10;&#10;Tekoälyllä luotu sisältö voi olla virheellistä.">
            <a:extLst>
              <a:ext uri="{FF2B5EF4-FFF2-40B4-BE49-F238E27FC236}">
                <a16:creationId xmlns:a16="http://schemas.microsoft.com/office/drawing/2014/main" id="{AFF48017-8E94-C81A-955C-6F4CAD223146}"/>
              </a:ext>
            </a:extLst>
          </p:cNvPr>
          <p:cNvPicPr>
            <a:picLocks noChangeAspect="1"/>
          </p:cNvPicPr>
          <p:nvPr/>
        </p:nvPicPr>
        <p:blipFill>
          <a:blip r:embed="rId3">
            <a:alphaModFix amt="84000"/>
            <a:extLst>
              <a:ext uri="{28A0092B-C50C-407E-A947-70E740481C1C}">
                <a14:useLocalDpi xmlns:a14="http://schemas.microsoft.com/office/drawing/2010/main" val="0"/>
              </a:ext>
            </a:extLst>
          </a:blip>
          <a:srcRect l="33086" t="10" r="27902" b="-10"/>
          <a:stretch>
            <a:fillRect/>
          </a:stretch>
        </p:blipFill>
        <p:spPr>
          <a:xfrm>
            <a:off x="0" y="0"/>
            <a:ext cx="6019801" cy="10287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8A0CC-5F00-1481-F012-CAA6EF4AF6F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74A84FC-5D42-6C3D-E312-502ABA85F122}"/>
              </a:ext>
              <a:ext uri="{C183D7F6-B498-43B3-948B-1728B52AA6E4}">
                <adec:decorative xmlns:adec="http://schemas.microsoft.com/office/drawing/2017/decorative" val="1"/>
              </a:ext>
            </a:extLst>
          </p:cNvPr>
          <p:cNvGrpSpPr/>
          <p:nvPr/>
        </p:nvGrpSpPr>
        <p:grpSpPr>
          <a:xfrm>
            <a:off x="1689926" y="794471"/>
            <a:ext cx="3689262" cy="8695921"/>
            <a:chOff x="0" y="0"/>
            <a:chExt cx="571563" cy="1347226"/>
          </a:xfrm>
        </p:grpSpPr>
        <p:sp>
          <p:nvSpPr>
            <p:cNvPr id="4" name="Freeform 4">
              <a:extLst>
                <a:ext uri="{FF2B5EF4-FFF2-40B4-BE49-F238E27FC236}">
                  <a16:creationId xmlns:a16="http://schemas.microsoft.com/office/drawing/2014/main" id="{3CBEB9A1-610E-F74A-83AD-9C9E80278E53}"/>
                </a:ext>
              </a:extLst>
            </p:cNvPr>
            <p:cNvSpPr/>
            <p:nvPr/>
          </p:nvSpPr>
          <p:spPr>
            <a:xfrm>
              <a:off x="0" y="0"/>
              <a:ext cx="571563" cy="1347226"/>
            </a:xfrm>
            <a:custGeom>
              <a:avLst/>
              <a:gdLst/>
              <a:ahLst/>
              <a:cxnLst/>
              <a:rect l="l" t="t" r="r" b="b"/>
              <a:pathLst>
                <a:path w="571563" h="1347226">
                  <a:moveTo>
                    <a:pt x="0" y="0"/>
                  </a:moveTo>
                  <a:lnTo>
                    <a:pt x="571563" y="0"/>
                  </a:lnTo>
                  <a:lnTo>
                    <a:pt x="571563" y="1347226"/>
                  </a:lnTo>
                  <a:lnTo>
                    <a:pt x="0" y="1347226"/>
                  </a:lnTo>
                  <a:close/>
                </a:path>
              </a:pathLst>
            </a:custGeom>
            <a:blipFill>
              <a:blip r:embed="rId2"/>
              <a:stretch>
                <a:fillRect l="-69712" r="-89015" b="-9766"/>
              </a:stretch>
            </a:blipFill>
          </p:spPr>
          <p:txBody>
            <a:bodyPr/>
            <a:lstStyle/>
            <a:p>
              <a:endParaRPr lang="fi-FI" noProof="0" dirty="0"/>
            </a:p>
          </p:txBody>
        </p:sp>
      </p:grpSp>
      <p:sp>
        <p:nvSpPr>
          <p:cNvPr id="5" name="TextBox 5">
            <a:extLst>
              <a:ext uri="{FF2B5EF4-FFF2-40B4-BE49-F238E27FC236}">
                <a16:creationId xmlns:a16="http://schemas.microsoft.com/office/drawing/2014/main" id="{EF26A107-B8D4-AEFC-1596-0172273DA2DB}"/>
              </a:ext>
            </a:extLst>
          </p:cNvPr>
          <p:cNvSpPr txBox="1"/>
          <p:nvPr/>
        </p:nvSpPr>
        <p:spPr>
          <a:xfrm>
            <a:off x="4983495" y="9805377"/>
            <a:ext cx="10677122" cy="174308"/>
          </a:xfrm>
          <a:prstGeom prst="rect">
            <a:avLst/>
          </a:prstGeom>
        </p:spPr>
        <p:txBody>
          <a:bodyPr lIns="0" tIns="0" rIns="0" bIns="0" rtlCol="0" anchor="t">
            <a:spAutoFit/>
          </a:bodyPr>
          <a:lstStyle/>
          <a:p>
            <a:pPr algn="r">
              <a:lnSpc>
                <a:spcPts val="1327"/>
              </a:lnSpc>
            </a:pPr>
            <a:r>
              <a:rPr lang="fi-FI" sz="1125" b="1" spc="281" noProof="0" dirty="0">
                <a:solidFill>
                  <a:srgbClr val="1F1819"/>
                </a:solidFill>
                <a:latin typeface="Arial Bold"/>
                <a:ea typeface="Arial Bold"/>
                <a:cs typeface="Arial Bold"/>
                <a:sym typeface="Arial Bold"/>
              </a:rPr>
              <a:t>OSAKE 2025</a:t>
            </a:r>
          </a:p>
        </p:txBody>
      </p:sp>
      <p:sp>
        <p:nvSpPr>
          <p:cNvPr id="6" name="TextBox 6">
            <a:extLst>
              <a:ext uri="{FF2B5EF4-FFF2-40B4-BE49-F238E27FC236}">
                <a16:creationId xmlns:a16="http://schemas.microsoft.com/office/drawing/2014/main" id="{4BC94657-F813-1817-5757-7B7C7CF84656}"/>
              </a:ext>
            </a:extLst>
          </p:cNvPr>
          <p:cNvSpPr txBox="1"/>
          <p:nvPr/>
        </p:nvSpPr>
        <p:spPr>
          <a:xfrm>
            <a:off x="6684034" y="1020577"/>
            <a:ext cx="7718451" cy="1359346"/>
          </a:xfrm>
          <a:prstGeom prst="rect">
            <a:avLst/>
          </a:prstGeom>
        </p:spPr>
        <p:txBody>
          <a:bodyPr lIns="0" tIns="0" rIns="0" bIns="0" rtlCol="0" anchor="t">
            <a:spAutoFit/>
          </a:bodyPr>
          <a:lstStyle/>
          <a:p>
            <a:pPr algn="l">
              <a:lnSpc>
                <a:spcPts val="5309"/>
              </a:lnSpc>
            </a:pPr>
            <a:r>
              <a:rPr lang="fi-FI" sz="4500" noProof="0" dirty="0">
                <a:latin typeface="Arial"/>
                <a:ea typeface="Arial"/>
                <a:cs typeface="Arial"/>
                <a:sym typeface="Arial"/>
              </a:rPr>
              <a:t>Tuen koordinaattorit Tampereen kaupunkiseudulla</a:t>
            </a:r>
          </a:p>
        </p:txBody>
      </p:sp>
      <p:sp>
        <p:nvSpPr>
          <p:cNvPr id="10" name="TextBox 10">
            <a:extLst>
              <a:ext uri="{FF2B5EF4-FFF2-40B4-BE49-F238E27FC236}">
                <a16:creationId xmlns:a16="http://schemas.microsoft.com/office/drawing/2014/main" id="{973B5F2C-B842-7624-1A19-444F9A2FDED5}"/>
              </a:ext>
            </a:extLst>
          </p:cNvPr>
          <p:cNvSpPr txBox="1"/>
          <p:nvPr/>
        </p:nvSpPr>
        <p:spPr>
          <a:xfrm>
            <a:off x="13920045" y="6909287"/>
            <a:ext cx="1858696" cy="1848007"/>
          </a:xfrm>
          <a:prstGeom prst="rect">
            <a:avLst/>
          </a:prstGeom>
        </p:spPr>
        <p:txBody>
          <a:bodyPr lIns="50800" tIns="50800" rIns="50800" bIns="50800" rtlCol="0" anchor="ctr"/>
          <a:lstStyle/>
          <a:p>
            <a:pPr algn="ctr">
              <a:lnSpc>
                <a:spcPts val="1829"/>
              </a:lnSpc>
            </a:pPr>
            <a:r>
              <a:rPr lang="fi-FI" sz="1550" i="1" noProof="0" dirty="0">
                <a:solidFill>
                  <a:schemeClr val="bg1"/>
                </a:solidFill>
                <a:latin typeface="Arial Italics"/>
                <a:ea typeface="Arial Italics"/>
                <a:cs typeface="Arial Italics"/>
                <a:sym typeface="Arial Italics"/>
              </a:rPr>
              <a:t>Ota yhteyttä Osakkeeseen, jos haluat vielä tarkempia tietoja jostakin ideapakan ratkaisusta.</a:t>
            </a:r>
          </a:p>
        </p:txBody>
      </p:sp>
      <p:pic>
        <p:nvPicPr>
          <p:cNvPr id="2" name="Kuva 1" descr="Kuva, joka sisältää kohteen piha-, puu, pyörä, Polkupyörän kiekko&#10;&#10;Tekoälyllä luotu sisältö voi olla virheellistä.">
            <a:extLst>
              <a:ext uri="{FF2B5EF4-FFF2-40B4-BE49-F238E27FC236}">
                <a16:creationId xmlns:a16="http://schemas.microsoft.com/office/drawing/2014/main" id="{E48909FF-2B31-E3B4-BDF2-FA3A87D5106E}"/>
              </a:ext>
            </a:extLst>
          </p:cNvPr>
          <p:cNvPicPr>
            <a:picLocks noChangeAspect="1"/>
          </p:cNvPicPr>
          <p:nvPr/>
        </p:nvPicPr>
        <p:blipFill>
          <a:blip r:embed="rId3">
            <a:alphaModFix amt="84000"/>
            <a:extLst>
              <a:ext uri="{28A0092B-C50C-407E-A947-70E740481C1C}">
                <a14:useLocalDpi xmlns:a14="http://schemas.microsoft.com/office/drawing/2010/main" val="0"/>
              </a:ext>
            </a:extLst>
          </a:blip>
          <a:srcRect l="33086" t="10" r="27902" b="-10"/>
          <a:stretch>
            <a:fillRect/>
          </a:stretch>
        </p:blipFill>
        <p:spPr>
          <a:xfrm>
            <a:off x="0" y="0"/>
            <a:ext cx="6019801" cy="10287000"/>
          </a:xfrm>
          <a:prstGeom prst="rect">
            <a:avLst/>
          </a:prstGeom>
        </p:spPr>
      </p:pic>
      <p:sp>
        <p:nvSpPr>
          <p:cNvPr id="9" name="Tekstiruutu 8">
            <a:extLst>
              <a:ext uri="{FF2B5EF4-FFF2-40B4-BE49-F238E27FC236}">
                <a16:creationId xmlns:a16="http://schemas.microsoft.com/office/drawing/2014/main" id="{A8389CAD-3EDA-AF8D-284F-BB289BA3D94C}"/>
              </a:ext>
            </a:extLst>
          </p:cNvPr>
          <p:cNvSpPr txBox="1"/>
          <p:nvPr/>
        </p:nvSpPr>
        <p:spPr>
          <a:xfrm>
            <a:off x="6477000" y="3695700"/>
            <a:ext cx="4648200" cy="5816977"/>
          </a:xfrm>
          <a:prstGeom prst="rect">
            <a:avLst/>
          </a:prstGeom>
          <a:noFill/>
        </p:spPr>
        <p:txBody>
          <a:bodyPr wrap="square" rtlCol="0">
            <a:spAutoFit/>
          </a:bodyPr>
          <a:lstStyle/>
          <a:p>
            <a:pPr marL="285750" indent="-285750">
              <a:buFont typeface="Arial" panose="020B0604020202020204" pitchFamily="34" charset="0"/>
              <a:buChar char="•"/>
            </a:pPr>
            <a:r>
              <a:rPr lang="fi-FI" sz="2400" dirty="0"/>
              <a:t>Kangasala</a:t>
            </a:r>
          </a:p>
          <a:p>
            <a:pPr marL="742950" lvl="1" indent="-285750">
              <a:buFont typeface="Arial" panose="020B0604020202020204" pitchFamily="34" charset="0"/>
              <a:buChar char="•"/>
            </a:pPr>
            <a:r>
              <a:rPr lang="fi-FI" sz="2400" dirty="0">
                <a:hlinkClick r:id="rId4"/>
              </a:rPr>
              <a:t>jaana.ronkainen-salminen@kangasala.fi</a:t>
            </a:r>
            <a:endParaRPr lang="fi-FI" sz="2400" dirty="0"/>
          </a:p>
          <a:p>
            <a:pPr marL="742950" lvl="1" indent="-285750">
              <a:buFont typeface="Arial" panose="020B0604020202020204" pitchFamily="34" charset="0"/>
              <a:buChar char="•"/>
            </a:pPr>
            <a:r>
              <a:rPr lang="fi-FI" sz="2400" dirty="0"/>
              <a:t>erika.keinanen@kangasala.fi</a:t>
            </a:r>
          </a:p>
          <a:p>
            <a:pPr marL="285750" indent="-285750">
              <a:buFont typeface="Arial" panose="020B0604020202020204" pitchFamily="34" charset="0"/>
              <a:buChar char="•"/>
            </a:pPr>
            <a:r>
              <a:rPr lang="fi-FI" sz="2400" dirty="0"/>
              <a:t>Lempäälä</a:t>
            </a:r>
          </a:p>
          <a:p>
            <a:pPr marL="742950" lvl="1" indent="-285750">
              <a:buFont typeface="Arial" panose="020B0604020202020204" pitchFamily="34" charset="0"/>
              <a:buChar char="•"/>
            </a:pPr>
            <a:r>
              <a:rPr lang="fi-FI" sz="2400" dirty="0">
                <a:hlinkClick r:id="rId5"/>
              </a:rPr>
              <a:t>marjo.von.essen@lempaala.fi</a:t>
            </a:r>
            <a:endParaRPr lang="fi-FI" sz="2400" dirty="0"/>
          </a:p>
          <a:p>
            <a:pPr marL="742950" lvl="1" indent="-285750">
              <a:buFont typeface="Arial" panose="020B0604020202020204" pitchFamily="34" charset="0"/>
              <a:buChar char="•"/>
            </a:pPr>
            <a:r>
              <a:rPr lang="fi-FI" sz="2400" dirty="0">
                <a:hlinkClick r:id="rId6"/>
              </a:rPr>
              <a:t>kristiina.marttila@lempaala.fi</a:t>
            </a:r>
            <a:endParaRPr lang="fi-FI" sz="2400" dirty="0"/>
          </a:p>
          <a:p>
            <a:pPr marL="742950" lvl="1" indent="-285750">
              <a:buFont typeface="Arial" panose="020B0604020202020204" pitchFamily="34" charset="0"/>
              <a:buChar char="•"/>
            </a:pPr>
            <a:r>
              <a:rPr lang="fi-FI" sz="2400" dirty="0"/>
              <a:t>katja.savinainen@lempaala.fi</a:t>
            </a:r>
          </a:p>
          <a:p>
            <a:pPr marL="285750" indent="-285750">
              <a:buFont typeface="Arial" panose="020B0604020202020204" pitchFamily="34" charset="0"/>
              <a:buChar char="•"/>
            </a:pPr>
            <a:r>
              <a:rPr lang="fi-FI" sz="2400" dirty="0"/>
              <a:t>Orivesi</a:t>
            </a:r>
          </a:p>
          <a:p>
            <a:pPr marL="742950" lvl="1" indent="-285750">
              <a:buFont typeface="Arial" panose="020B0604020202020204" pitchFamily="34" charset="0"/>
              <a:buChar char="•"/>
            </a:pPr>
            <a:r>
              <a:rPr lang="fi-FI" sz="2400" dirty="0">
                <a:hlinkClick r:id="rId7"/>
              </a:rPr>
              <a:t>Sohvi.kuorelahti@tampere.fi</a:t>
            </a:r>
            <a:endParaRPr lang="fi-FI" sz="2400" dirty="0"/>
          </a:p>
          <a:p>
            <a:pPr marL="742950" lvl="1" indent="-285750">
              <a:buFont typeface="Arial" panose="020B0604020202020204" pitchFamily="34" charset="0"/>
              <a:buChar char="•"/>
            </a:pPr>
            <a:r>
              <a:rPr lang="fi-FI" sz="2400" dirty="0"/>
              <a:t>sanna.lehtinen@orivesi.fi</a:t>
            </a:r>
          </a:p>
          <a:p>
            <a:pPr marL="285750" indent="-285750">
              <a:buFont typeface="Arial" panose="020B0604020202020204" pitchFamily="34" charset="0"/>
              <a:buChar char="•"/>
            </a:pPr>
            <a:r>
              <a:rPr lang="fi-FI" sz="2400" dirty="0"/>
              <a:t>Vesilahti</a:t>
            </a:r>
          </a:p>
          <a:p>
            <a:pPr marL="742950" lvl="1" indent="-285750">
              <a:buFont typeface="Arial" panose="020B0604020202020204" pitchFamily="34" charset="0"/>
              <a:buChar char="•"/>
            </a:pPr>
            <a:r>
              <a:rPr lang="fi-FI" sz="2400" dirty="0">
                <a:hlinkClick r:id="rId8"/>
              </a:rPr>
              <a:t>liisa.rahunen@edu.vesilahti.fi</a:t>
            </a:r>
            <a:endParaRPr lang="fi-FI" sz="2400" dirty="0"/>
          </a:p>
          <a:p>
            <a:pPr marL="742950" lvl="1" indent="-285750">
              <a:buFont typeface="Arial" panose="020B0604020202020204" pitchFamily="34" charset="0"/>
              <a:buChar char="•"/>
            </a:pPr>
            <a:r>
              <a:rPr lang="fi-FI" sz="2400" dirty="0"/>
              <a:t>Liisa.rikka@vesilahti.fi</a:t>
            </a:r>
          </a:p>
          <a:p>
            <a:endParaRPr lang="fi-FI" sz="3200" dirty="0"/>
          </a:p>
        </p:txBody>
      </p:sp>
      <p:sp>
        <p:nvSpPr>
          <p:cNvPr id="13" name="Tekstiruutu 12">
            <a:extLst>
              <a:ext uri="{FF2B5EF4-FFF2-40B4-BE49-F238E27FC236}">
                <a16:creationId xmlns:a16="http://schemas.microsoft.com/office/drawing/2014/main" id="{1042AF85-5BDE-5728-68EE-5587E774470E}"/>
              </a:ext>
            </a:extLst>
          </p:cNvPr>
          <p:cNvSpPr txBox="1"/>
          <p:nvPr/>
        </p:nvSpPr>
        <p:spPr>
          <a:xfrm>
            <a:off x="11949874" y="3673415"/>
            <a:ext cx="4648200" cy="5262979"/>
          </a:xfrm>
          <a:prstGeom prst="rect">
            <a:avLst/>
          </a:prstGeom>
          <a:noFill/>
        </p:spPr>
        <p:txBody>
          <a:bodyPr wrap="square" rtlCol="0">
            <a:spAutoFit/>
          </a:bodyPr>
          <a:lstStyle/>
          <a:p>
            <a:pPr marL="285750" indent="-285750">
              <a:buFont typeface="Arial" panose="020B0604020202020204" pitchFamily="34" charset="0"/>
              <a:buChar char="•"/>
            </a:pPr>
            <a:r>
              <a:rPr lang="fi-FI" sz="2400" dirty="0"/>
              <a:t>Pirkkala</a:t>
            </a:r>
          </a:p>
          <a:p>
            <a:pPr marL="742950" lvl="1" indent="-285750">
              <a:buFont typeface="Arial" panose="020B0604020202020204" pitchFamily="34" charset="0"/>
              <a:buChar char="•"/>
            </a:pPr>
            <a:r>
              <a:rPr lang="fi-FI" sz="2400" dirty="0"/>
              <a:t>tiina.lammi@pirkkala.fi</a:t>
            </a:r>
          </a:p>
          <a:p>
            <a:pPr marL="285750" indent="-285750">
              <a:buFont typeface="Arial" panose="020B0604020202020204" pitchFamily="34" charset="0"/>
              <a:buChar char="•"/>
            </a:pPr>
            <a:r>
              <a:rPr lang="fi-FI" sz="2400" dirty="0"/>
              <a:t>Nokia</a:t>
            </a:r>
          </a:p>
          <a:p>
            <a:pPr marL="742950" lvl="1" indent="-285750">
              <a:buFont typeface="Arial" panose="020B0604020202020204" pitchFamily="34" charset="0"/>
              <a:buChar char="•"/>
            </a:pPr>
            <a:r>
              <a:rPr lang="fi-FI" sz="2400" dirty="0">
                <a:hlinkClick r:id="rId9"/>
              </a:rPr>
              <a:t>tiia-pauliina.ahokangas@nokiankaupunki.fi</a:t>
            </a:r>
            <a:endParaRPr lang="fi-FI" sz="2400" dirty="0"/>
          </a:p>
          <a:p>
            <a:pPr marL="742950" lvl="1" indent="-285750">
              <a:buFont typeface="Arial" panose="020B0604020202020204" pitchFamily="34" charset="0"/>
              <a:buChar char="•"/>
            </a:pPr>
            <a:r>
              <a:rPr lang="fi-FI" sz="2400" dirty="0"/>
              <a:t>hanna.forstrom@nokiankaupunki.fi</a:t>
            </a:r>
          </a:p>
          <a:p>
            <a:pPr marL="285750" indent="-285750">
              <a:buFont typeface="Arial" panose="020B0604020202020204" pitchFamily="34" charset="0"/>
              <a:buChar char="•"/>
            </a:pPr>
            <a:r>
              <a:rPr lang="fi-FI" sz="2400" dirty="0"/>
              <a:t>Ylöjärvi</a:t>
            </a:r>
          </a:p>
          <a:p>
            <a:pPr marL="742950" lvl="1" indent="-285750">
              <a:buFont typeface="Arial" panose="020B0604020202020204" pitchFamily="34" charset="0"/>
              <a:buChar char="•"/>
            </a:pPr>
            <a:r>
              <a:rPr lang="fi-FI" sz="2400" dirty="0"/>
              <a:t>Pia.vakkila@ylojarvi.fi</a:t>
            </a:r>
          </a:p>
          <a:p>
            <a:pPr marL="742950" lvl="1" indent="-285750">
              <a:buFont typeface="Arial" panose="020B0604020202020204" pitchFamily="34" charset="0"/>
              <a:buChar char="•"/>
            </a:pPr>
            <a:r>
              <a:rPr lang="fi-FI" sz="2400" dirty="0">
                <a:hlinkClick r:id="rId10"/>
              </a:rPr>
              <a:t>Satu.Sepanniitty-Valkama@ylojarvi</a:t>
            </a:r>
            <a:r>
              <a:rPr lang="fi-FI" sz="2400">
                <a:hlinkClick r:id="rId10"/>
              </a:rPr>
              <a:t>.fi</a:t>
            </a:r>
            <a:endParaRPr lang="fi-FI" sz="2400" dirty="0"/>
          </a:p>
          <a:p>
            <a:pPr marL="285750" indent="-285750">
              <a:buFont typeface="Arial" panose="020B0604020202020204" pitchFamily="34" charset="0"/>
              <a:buChar char="•"/>
            </a:pPr>
            <a:r>
              <a:rPr lang="fi-FI" sz="2400" dirty="0"/>
              <a:t>Tampere</a:t>
            </a:r>
          </a:p>
          <a:p>
            <a:pPr marL="742950" lvl="1" indent="-285750">
              <a:buFont typeface="Arial" panose="020B0604020202020204" pitchFamily="34" charset="0"/>
              <a:buChar char="•"/>
            </a:pPr>
            <a:r>
              <a:rPr lang="fi-FI" sz="2400" dirty="0"/>
              <a:t>outi.etu-seppälä@tampere.fi</a:t>
            </a:r>
          </a:p>
        </p:txBody>
      </p:sp>
      <p:sp>
        <p:nvSpPr>
          <p:cNvPr id="12" name="Rectangle 4">
            <a:extLst>
              <a:ext uri="{FF2B5EF4-FFF2-40B4-BE49-F238E27FC236}">
                <a16:creationId xmlns:a16="http://schemas.microsoft.com/office/drawing/2014/main" id="{EE1526B0-EC17-C760-17A6-1088EA24D3D8}"/>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766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676400" y="1104900"/>
            <a:ext cx="14329633" cy="7543800"/>
          </a:xfrm>
          <a:prstGeom prst="rect">
            <a:avLst/>
          </a:prstGeom>
          <a:solidFill>
            <a:srgbClr val="E8F1DB"/>
          </a:solidFill>
        </p:spPr>
        <p:txBody>
          <a:bodyPr/>
          <a:lstStyle/>
          <a:p>
            <a:endParaRPr lang="fi-FI" noProof="0" dirty="0"/>
          </a:p>
        </p:txBody>
      </p:sp>
      <p:sp>
        <p:nvSpPr>
          <p:cNvPr id="3" name="TextBox 3"/>
          <p:cNvSpPr txBox="1"/>
          <p:nvPr/>
        </p:nvSpPr>
        <p:spPr>
          <a:xfrm>
            <a:off x="2057400" y="1943101"/>
            <a:ext cx="13563600" cy="5585312"/>
          </a:xfrm>
          <a:prstGeom prst="rect">
            <a:avLst/>
          </a:prstGeom>
        </p:spPr>
        <p:txBody>
          <a:bodyPr wrap="square" lIns="0" tIns="0" rIns="0" bIns="0" rtlCol="0" anchor="t">
            <a:spAutoFit/>
          </a:bodyPr>
          <a:lstStyle/>
          <a:p>
            <a:pPr algn="ctr">
              <a:lnSpc>
                <a:spcPts val="5170"/>
              </a:lnSpc>
            </a:pPr>
            <a:r>
              <a:rPr lang="fi-FI" sz="3200" b="1" noProof="0" dirty="0">
                <a:solidFill>
                  <a:srgbClr val="1F1819"/>
                </a:solidFill>
                <a:latin typeface="Arial Bold"/>
                <a:ea typeface="Arial Bold"/>
                <a:cs typeface="Arial Bold"/>
                <a:sym typeface="Arial Bold"/>
              </a:rPr>
              <a:t>Toivottavasti sait vinkeistä apua ja inspiraatiota!</a:t>
            </a:r>
          </a:p>
          <a:p>
            <a:pPr algn="ctr">
              <a:lnSpc>
                <a:spcPts val="4344"/>
              </a:lnSpc>
            </a:pPr>
            <a:endParaRPr lang="fi-FI" sz="3200" b="1" dirty="0">
              <a:solidFill>
                <a:srgbClr val="1F1819"/>
              </a:solidFill>
              <a:latin typeface="Arial Bold"/>
              <a:ea typeface="Arial Bold"/>
              <a:cs typeface="Arial Bold"/>
              <a:sym typeface="Arial Bold"/>
            </a:endParaRPr>
          </a:p>
          <a:p>
            <a:pPr algn="ctr">
              <a:lnSpc>
                <a:spcPts val="4344"/>
              </a:lnSpc>
            </a:pPr>
            <a:endParaRPr lang="fi-FI" sz="3200" b="1" dirty="0">
              <a:solidFill>
                <a:srgbClr val="1F1819"/>
              </a:solidFill>
              <a:latin typeface="Arial Bold"/>
              <a:ea typeface="Arial Bold"/>
              <a:cs typeface="Arial Bold"/>
              <a:sym typeface="Arial Bold"/>
            </a:endParaRPr>
          </a:p>
          <a:p>
            <a:pPr algn="ctr">
              <a:lnSpc>
                <a:spcPts val="4344"/>
              </a:lnSpc>
            </a:pPr>
            <a:r>
              <a:rPr lang="fi-FI" sz="3200" b="1" dirty="0">
                <a:solidFill>
                  <a:srgbClr val="1F1819"/>
                </a:solidFill>
                <a:latin typeface="Arial Bold"/>
                <a:ea typeface="Arial Bold"/>
                <a:cs typeface="Arial Bold"/>
                <a:sym typeface="Arial Bold"/>
              </a:rPr>
              <a:t>Lataa ideapakka täältä:</a:t>
            </a:r>
          </a:p>
          <a:p>
            <a:pPr algn="ctr">
              <a:lnSpc>
                <a:spcPts val="4344"/>
              </a:lnSpc>
            </a:pPr>
            <a:r>
              <a:rPr lang="fi-FI" sz="3200" b="1" dirty="0">
                <a:solidFill>
                  <a:srgbClr val="1F1819"/>
                </a:solidFill>
                <a:latin typeface="Arial Bold"/>
                <a:ea typeface="Arial Bold"/>
                <a:cs typeface="Arial Bold"/>
                <a:sym typeface="Arial Bold"/>
              </a:rPr>
              <a:t> </a:t>
            </a:r>
            <a:r>
              <a:rPr lang="fi-FI" sz="3200" b="1" dirty="0">
                <a:solidFill>
                  <a:srgbClr val="1F1819"/>
                </a:solidFill>
                <a:latin typeface="Arial Bold"/>
                <a:ea typeface="Arial Bold"/>
                <a:cs typeface="Arial Bold"/>
                <a:sym typeface="Arial Bold"/>
                <a:hlinkClick r:id="rId2"/>
              </a:rPr>
              <a:t>https://www.tampereenseudunosake.fi/materiaalit/muut-materiaalit-tyon-tueksi/pedagogiset-jarjestelyt-ja-oppimisen-tuki/</a:t>
            </a:r>
            <a:r>
              <a:rPr lang="fi-FI" sz="3200" b="1" dirty="0">
                <a:solidFill>
                  <a:srgbClr val="1F1819"/>
                </a:solidFill>
                <a:latin typeface="Arial Bold"/>
                <a:ea typeface="Arial Bold"/>
                <a:cs typeface="Arial Bold"/>
                <a:sym typeface="Arial Bold"/>
              </a:rPr>
              <a:t> </a:t>
            </a:r>
          </a:p>
          <a:p>
            <a:pPr algn="ctr">
              <a:lnSpc>
                <a:spcPts val="4344"/>
              </a:lnSpc>
            </a:pPr>
            <a:endParaRPr lang="fi-FI" sz="3200" b="1" noProof="0" dirty="0">
              <a:solidFill>
                <a:srgbClr val="1F1819"/>
              </a:solidFill>
              <a:latin typeface="Arial Bold"/>
              <a:ea typeface="Arial Bold"/>
              <a:cs typeface="Arial Bold"/>
              <a:sym typeface="Arial Bold"/>
            </a:endParaRPr>
          </a:p>
          <a:p>
            <a:pPr algn="ctr">
              <a:lnSpc>
                <a:spcPts val="4344"/>
              </a:lnSpc>
            </a:pPr>
            <a:endParaRPr lang="fi-FI" sz="3200" b="1" noProof="0" dirty="0">
              <a:solidFill>
                <a:srgbClr val="1F1819"/>
              </a:solidFill>
              <a:latin typeface="Arial Bold"/>
              <a:ea typeface="Arial Bold"/>
              <a:cs typeface="Arial Bold"/>
              <a:sym typeface="Arial Bold"/>
            </a:endParaRPr>
          </a:p>
          <a:p>
            <a:pPr algn="ctr">
              <a:lnSpc>
                <a:spcPts val="4344"/>
              </a:lnSpc>
            </a:pPr>
            <a:r>
              <a:rPr lang="fi-FI" sz="3200" b="1" dirty="0">
                <a:solidFill>
                  <a:srgbClr val="1F1819"/>
                </a:solidFill>
                <a:latin typeface="Arial Bold"/>
                <a:ea typeface="Arial Bold"/>
                <a:cs typeface="Arial Bold"/>
                <a:sym typeface="Arial Bold"/>
              </a:rPr>
              <a:t>Ota yhteyttä Osakkeeseen:</a:t>
            </a:r>
            <a:endParaRPr lang="fi-FI" sz="3200" b="1" noProof="0" dirty="0">
              <a:solidFill>
                <a:srgbClr val="1F1819"/>
              </a:solidFill>
              <a:latin typeface="Arial Bold"/>
              <a:ea typeface="Arial Bold"/>
              <a:cs typeface="Arial Bold"/>
              <a:sym typeface="Arial Bold"/>
            </a:endParaRPr>
          </a:p>
          <a:p>
            <a:pPr algn="ctr">
              <a:lnSpc>
                <a:spcPts val="4344"/>
              </a:lnSpc>
            </a:pPr>
            <a:r>
              <a:rPr lang="fi-FI" sz="3200" b="1" noProof="0" dirty="0">
                <a:solidFill>
                  <a:srgbClr val="1F1819"/>
                </a:solidFill>
                <a:latin typeface="Arial Bold"/>
                <a:ea typeface="Arial Bold"/>
                <a:cs typeface="Arial Bold"/>
                <a:sym typeface="Arial Bold"/>
                <a:hlinkClick r:id="rId3"/>
              </a:rPr>
              <a:t>https://www.tampereenseudunosake.fi/meista/yhteystiedot/</a:t>
            </a:r>
            <a:r>
              <a:rPr lang="fi-FI" sz="3200" b="1" noProof="0" dirty="0">
                <a:solidFill>
                  <a:srgbClr val="1F1819"/>
                </a:solidFill>
                <a:latin typeface="Arial Bold"/>
                <a:ea typeface="Arial Bold"/>
                <a:cs typeface="Arial Bold"/>
                <a:sym typeface="Arial Bold"/>
              </a:rPr>
              <a:t> </a:t>
            </a:r>
          </a:p>
        </p:txBody>
      </p:sp>
      <p:pic>
        <p:nvPicPr>
          <p:cNvPr id="4" name="Kuva 3" descr="Kuva, joka sisältää kohteen Grafiikka, Fontti, graafinen suunnittelu, muotoilu&#10;&#10;Tekoälyllä luotu sisältö voi olla virheellistä.">
            <a:extLst>
              <a:ext uri="{FF2B5EF4-FFF2-40B4-BE49-F238E27FC236}">
                <a16:creationId xmlns:a16="http://schemas.microsoft.com/office/drawing/2014/main" id="{9149BA9F-D6B2-8160-B708-D5121FDDF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54" y="9258300"/>
            <a:ext cx="2209800" cy="4891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549907" y="1489570"/>
            <a:ext cx="14922433" cy="791400"/>
            <a:chOff x="0" y="0"/>
            <a:chExt cx="19896577" cy="1055200"/>
          </a:xfrm>
        </p:grpSpPr>
        <p:sp>
          <p:nvSpPr>
            <p:cNvPr id="3" name="Freeform 3"/>
            <p:cNvSpPr/>
            <p:nvPr/>
          </p:nvSpPr>
          <p:spPr>
            <a:xfrm>
              <a:off x="0" y="0"/>
              <a:ext cx="19896537" cy="1055243"/>
            </a:xfrm>
            <a:custGeom>
              <a:avLst/>
              <a:gdLst/>
              <a:ahLst/>
              <a:cxnLst/>
              <a:rect l="l" t="t" r="r" b="b"/>
              <a:pathLst>
                <a:path w="19896537" h="1055243">
                  <a:moveTo>
                    <a:pt x="0" y="0"/>
                  </a:moveTo>
                  <a:lnTo>
                    <a:pt x="19896537" y="0"/>
                  </a:lnTo>
                  <a:lnTo>
                    <a:pt x="19896537"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19896577" cy="1064725"/>
            </a:xfrm>
            <a:prstGeom prst="rect">
              <a:avLst/>
            </a:prstGeom>
          </p:spPr>
          <p:txBody>
            <a:bodyPr lIns="50800" tIns="50800" rIns="50800" bIns="50800" rtlCol="0" anchor="t"/>
            <a:lstStyle/>
            <a:p>
              <a:pPr algn="ctr">
                <a:lnSpc>
                  <a:spcPts val="2879"/>
                </a:lnSpc>
              </a:pPr>
              <a:endParaRPr lang="fi-FI" noProof="0" dirty="0"/>
            </a:p>
          </p:txBody>
        </p:sp>
      </p:grpSp>
      <p:sp>
        <p:nvSpPr>
          <p:cNvPr id="5" name="TextBox 5"/>
          <p:cNvSpPr txBox="1"/>
          <p:nvPr/>
        </p:nvSpPr>
        <p:spPr>
          <a:xfrm>
            <a:off x="223732" y="1623332"/>
            <a:ext cx="16858350" cy="504825"/>
          </a:xfrm>
          <a:prstGeom prst="rect">
            <a:avLst/>
          </a:prstGeom>
        </p:spPr>
        <p:txBody>
          <a:bodyPr lIns="0" tIns="0" rIns="0" bIns="0" rtlCol="0" anchor="t">
            <a:spAutoFit/>
          </a:bodyPr>
          <a:lstStyle/>
          <a:p>
            <a:pPr algn="ctr">
              <a:lnSpc>
                <a:spcPts val="3887"/>
              </a:lnSpc>
            </a:pPr>
            <a:r>
              <a:rPr lang="fi-FI" sz="3240" b="1" noProof="0" dirty="0">
                <a:solidFill>
                  <a:srgbClr val="000000"/>
                </a:solidFill>
                <a:latin typeface="Arial Bold"/>
                <a:ea typeface="Arial Bold"/>
                <a:cs typeface="Arial Bold"/>
                <a:sym typeface="Arial Bold"/>
              </a:rPr>
              <a:t>KAIKILLE TAMPEREEN SEUDUN TYÖPAJOILLE YHTEISET ASIAT 1/3</a:t>
            </a:r>
          </a:p>
        </p:txBody>
      </p:sp>
      <p:grpSp>
        <p:nvGrpSpPr>
          <p:cNvPr id="6" name="Group 6">
            <a:extLst>
              <a:ext uri="{C183D7F6-B498-43B3-948B-1728B52AA6E4}">
                <adec:decorative xmlns:adec="http://schemas.microsoft.com/office/drawing/2017/decorative" val="1"/>
              </a:ext>
            </a:extLst>
          </p:cNvPr>
          <p:cNvGrpSpPr/>
          <p:nvPr/>
        </p:nvGrpSpPr>
        <p:grpSpPr>
          <a:xfrm>
            <a:off x="1592122" y="3711491"/>
            <a:ext cx="4145038" cy="5274571"/>
            <a:chOff x="0" y="0"/>
            <a:chExt cx="1091697" cy="1389187"/>
          </a:xfrm>
        </p:grpSpPr>
        <p:sp>
          <p:nvSpPr>
            <p:cNvPr id="7" name="Freeform 7"/>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FFFFFF"/>
            </a:solidFill>
          </p:spPr>
          <p:txBody>
            <a:bodyPr/>
            <a:lstStyle/>
            <a:p>
              <a:endParaRPr lang="fi-FI" noProof="0" dirty="0"/>
            </a:p>
          </p:txBody>
        </p:sp>
        <p:sp>
          <p:nvSpPr>
            <p:cNvPr id="8" name="TextBox 8"/>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9" name="Group 9">
            <a:extLst>
              <a:ext uri="{C183D7F6-B498-43B3-948B-1728B52AA6E4}">
                <adec:decorative xmlns:adec="http://schemas.microsoft.com/office/drawing/2017/decorative" val="1"/>
              </a:ext>
            </a:extLst>
          </p:cNvPr>
          <p:cNvGrpSpPr/>
          <p:nvPr/>
        </p:nvGrpSpPr>
        <p:grpSpPr>
          <a:xfrm>
            <a:off x="6938605" y="3711491"/>
            <a:ext cx="4145038" cy="5274571"/>
            <a:chOff x="0" y="0"/>
            <a:chExt cx="1091697" cy="1389187"/>
          </a:xfrm>
        </p:grpSpPr>
        <p:sp>
          <p:nvSpPr>
            <p:cNvPr id="10" name="Freeform 10"/>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FFFFFF"/>
            </a:solidFill>
          </p:spPr>
          <p:txBody>
            <a:bodyPr/>
            <a:lstStyle/>
            <a:p>
              <a:endParaRPr lang="fi-FI" noProof="0" dirty="0"/>
            </a:p>
          </p:txBody>
        </p:sp>
        <p:sp>
          <p:nvSpPr>
            <p:cNvPr id="11" name="TextBox 11"/>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12" name="Group 12">
            <a:extLst>
              <a:ext uri="{C183D7F6-B498-43B3-948B-1728B52AA6E4}">
                <adec:decorative xmlns:adec="http://schemas.microsoft.com/office/drawing/2017/decorative" val="1"/>
              </a:ext>
            </a:extLst>
          </p:cNvPr>
          <p:cNvGrpSpPr/>
          <p:nvPr/>
        </p:nvGrpSpPr>
        <p:grpSpPr>
          <a:xfrm>
            <a:off x="12369517" y="3711491"/>
            <a:ext cx="4145038" cy="5274571"/>
            <a:chOff x="0" y="0"/>
            <a:chExt cx="1091697" cy="1389187"/>
          </a:xfrm>
        </p:grpSpPr>
        <p:sp>
          <p:nvSpPr>
            <p:cNvPr id="13" name="Freeform 13"/>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FFFFFF"/>
            </a:solidFill>
          </p:spPr>
          <p:txBody>
            <a:bodyPr/>
            <a:lstStyle/>
            <a:p>
              <a:endParaRPr lang="fi-FI" noProof="0" dirty="0"/>
            </a:p>
          </p:txBody>
        </p:sp>
        <p:sp>
          <p:nvSpPr>
            <p:cNvPr id="14" name="TextBox 14"/>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grpSp>
        <p:nvGrpSpPr>
          <p:cNvPr id="15" name="Group 15">
            <a:extLst>
              <a:ext uri="{C183D7F6-B498-43B3-948B-1728B52AA6E4}">
                <adec:decorative xmlns:adec="http://schemas.microsoft.com/office/drawing/2017/decorative" val="1"/>
              </a:ext>
            </a:extLst>
          </p:cNvPr>
          <p:cNvGrpSpPr/>
          <p:nvPr/>
        </p:nvGrpSpPr>
        <p:grpSpPr>
          <a:xfrm>
            <a:off x="1592122" y="2600530"/>
            <a:ext cx="14922433" cy="791400"/>
            <a:chOff x="0" y="0"/>
            <a:chExt cx="19896577" cy="1055200"/>
          </a:xfrm>
        </p:grpSpPr>
        <p:sp>
          <p:nvSpPr>
            <p:cNvPr id="16" name="Freeform 16"/>
            <p:cNvSpPr/>
            <p:nvPr/>
          </p:nvSpPr>
          <p:spPr>
            <a:xfrm>
              <a:off x="0" y="0"/>
              <a:ext cx="19896537" cy="1055243"/>
            </a:xfrm>
            <a:custGeom>
              <a:avLst/>
              <a:gdLst/>
              <a:ahLst/>
              <a:cxnLst/>
              <a:rect l="l" t="t" r="r" b="b"/>
              <a:pathLst>
                <a:path w="19896537" h="1055243">
                  <a:moveTo>
                    <a:pt x="0" y="0"/>
                  </a:moveTo>
                  <a:lnTo>
                    <a:pt x="19896537" y="0"/>
                  </a:lnTo>
                  <a:lnTo>
                    <a:pt x="19896537" y="1055243"/>
                  </a:lnTo>
                  <a:lnTo>
                    <a:pt x="0" y="1055243"/>
                  </a:lnTo>
                  <a:close/>
                </a:path>
              </a:pathLst>
            </a:custGeom>
            <a:solidFill>
              <a:srgbClr val="F4DF87"/>
            </a:solidFill>
            <a:ln w="12700">
              <a:solidFill>
                <a:srgbClr val="000000"/>
              </a:solidFill>
            </a:ln>
          </p:spPr>
          <p:txBody>
            <a:bodyPr/>
            <a:lstStyle/>
            <a:p>
              <a:endParaRPr lang="fi-FI" noProof="0" dirty="0"/>
            </a:p>
          </p:txBody>
        </p:sp>
        <p:sp>
          <p:nvSpPr>
            <p:cNvPr id="17" name="TextBox 17"/>
            <p:cNvSpPr txBox="1"/>
            <p:nvPr/>
          </p:nvSpPr>
          <p:spPr>
            <a:xfrm>
              <a:off x="0" y="-9525"/>
              <a:ext cx="19896577"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TEKEMINEN NÄYTTÄÄ NYT TÄLTÄ:</a:t>
              </a:r>
            </a:p>
          </p:txBody>
        </p:sp>
      </p:grpSp>
      <p:sp>
        <p:nvSpPr>
          <p:cNvPr id="18" name="TextBox 18"/>
          <p:cNvSpPr txBox="1"/>
          <p:nvPr/>
        </p:nvSpPr>
        <p:spPr>
          <a:xfrm>
            <a:off x="1771559" y="3891107"/>
            <a:ext cx="3671621" cy="4270400"/>
          </a:xfrm>
          <a:prstGeom prst="rect">
            <a:avLst/>
          </a:prstGeom>
        </p:spPr>
        <p:txBody>
          <a:bodyPr lIns="0" tIns="0" rIns="0" bIns="0" rtlCol="0" anchor="t">
            <a:spAutoFit/>
          </a:bodyPr>
          <a:lstStyle/>
          <a:p>
            <a:pPr algn="l">
              <a:lnSpc>
                <a:spcPts val="2399"/>
              </a:lnSpc>
            </a:pPr>
            <a:r>
              <a:rPr lang="fi-FI" sz="1999" b="1" noProof="0" dirty="0">
                <a:solidFill>
                  <a:srgbClr val="000000"/>
                </a:solidFill>
                <a:latin typeface="Arial Bold"/>
                <a:ea typeface="Arial Bold"/>
                <a:cs typeface="Arial Bold"/>
                <a:sym typeface="Arial Bold"/>
              </a:rPr>
              <a:t>Oppimisen edellytyksiä tukevat opetusjärjestelyt:</a:t>
            </a:r>
          </a:p>
          <a:p>
            <a:pPr algn="l">
              <a:lnSpc>
                <a:spcPts val="1919"/>
              </a:lnSpc>
            </a:pPr>
            <a:endParaRPr lang="fi-FI" sz="1999" b="1" noProof="0" dirty="0">
              <a:solidFill>
                <a:srgbClr val="000000"/>
              </a:solidFill>
              <a:latin typeface="Arial Bold"/>
              <a:ea typeface="Arial Bold"/>
              <a:cs typeface="Arial Bold"/>
              <a:sym typeface="Arial Bold"/>
            </a:endParaRPr>
          </a:p>
          <a:p>
            <a:pPr marL="345439" lvl="1" indent="-172720" algn="l">
              <a:lnSpc>
                <a:spcPts val="1919"/>
              </a:lnSpc>
              <a:buFont typeface="Arial"/>
              <a:buChar char="•"/>
            </a:pPr>
            <a:r>
              <a:rPr lang="fi-FI" sz="1599" noProof="0" dirty="0">
                <a:solidFill>
                  <a:srgbClr val="000000"/>
                </a:solidFill>
                <a:latin typeface="Arial"/>
                <a:ea typeface="Arial"/>
                <a:cs typeface="Arial"/>
                <a:sym typeface="Arial"/>
              </a:rPr>
              <a:t>Eskarissa ovat jo luontevammin käytössä. </a:t>
            </a:r>
          </a:p>
          <a:p>
            <a:pPr marL="345439" lvl="1" indent="-172720" algn="l">
              <a:lnSpc>
                <a:spcPts val="1919"/>
              </a:lnSpc>
              <a:buFont typeface="Arial"/>
              <a:buChar char="•"/>
            </a:pPr>
            <a:r>
              <a:rPr lang="fi-FI" sz="1599" noProof="0" dirty="0">
                <a:solidFill>
                  <a:srgbClr val="000000"/>
                </a:solidFill>
                <a:latin typeface="Arial"/>
                <a:ea typeface="Arial"/>
                <a:cs typeface="Arial"/>
                <a:sym typeface="Arial"/>
              </a:rPr>
              <a:t>Perusopetuksen luokissa käytössä vaihtelevasti. </a:t>
            </a:r>
          </a:p>
          <a:p>
            <a:pPr algn="l">
              <a:lnSpc>
                <a:spcPts val="1919"/>
              </a:lnSpc>
            </a:pPr>
            <a:endParaRPr lang="fi-FI" sz="1599" noProof="0" dirty="0">
              <a:solidFill>
                <a:srgbClr val="000000"/>
              </a:solidFill>
              <a:latin typeface="Arial"/>
              <a:ea typeface="Arial"/>
              <a:cs typeface="Arial"/>
              <a:sym typeface="Arial"/>
            </a:endParaRPr>
          </a:p>
          <a:p>
            <a:pPr marL="345440" lvl="1" indent="-172720">
              <a:lnSpc>
                <a:spcPts val="1920"/>
              </a:lnSpc>
              <a:buFont typeface="Arial"/>
              <a:buChar char="•"/>
            </a:pPr>
            <a:r>
              <a:rPr lang="fi-FI" sz="1600" dirty="0">
                <a:solidFill>
                  <a:srgbClr val="000000"/>
                </a:solidFill>
                <a:latin typeface="Arial" panose="020B0604020202020204" pitchFamily="34" charset="0"/>
                <a:ea typeface="Arial"/>
                <a:cs typeface="Arial" panose="020B0604020202020204" pitchFamily="34" charset="0"/>
                <a:sym typeface="Arial Bold"/>
              </a:rPr>
              <a:t>Koetaan, että näiden asioiden </a:t>
            </a:r>
            <a:r>
              <a:rPr lang="fi-FI" sz="1600" noProof="0" dirty="0">
                <a:solidFill>
                  <a:srgbClr val="000000"/>
                </a:solidFill>
                <a:latin typeface="Arial"/>
                <a:ea typeface="Arial"/>
                <a:cs typeface="Arial"/>
                <a:sym typeface="Arial"/>
              </a:rPr>
              <a:t>vieminen luokkiin voi rasittaa erityisopettajan ja luokan/aineopettajan välistä suhdetta,</a:t>
            </a:r>
            <a:r>
              <a:rPr lang="fi-FI" sz="1600" dirty="0">
                <a:solidFill>
                  <a:srgbClr val="000000"/>
                </a:solidFill>
                <a:latin typeface="Arial"/>
                <a:ea typeface="Arial"/>
                <a:cs typeface="Arial"/>
                <a:sym typeface="Arial"/>
              </a:rPr>
              <a:t> jos jalkautukseen ei ole laadittu selkeää ylhäältä ohjattua suunnitelmaa.</a:t>
            </a:r>
          </a:p>
          <a:p>
            <a:pPr marL="345440" lvl="1" indent="-172720">
              <a:lnSpc>
                <a:spcPts val="1920"/>
              </a:lnSpc>
              <a:buFont typeface="Arial"/>
              <a:buChar char="•"/>
            </a:pPr>
            <a:r>
              <a:rPr lang="fi-FI" sz="1600" dirty="0">
                <a:solidFill>
                  <a:srgbClr val="000000"/>
                </a:solidFill>
                <a:latin typeface="Arial" panose="020B0604020202020204" pitchFamily="34" charset="0"/>
                <a:ea typeface="Arial Bold"/>
                <a:cs typeface="Arial" panose="020B0604020202020204" pitchFamily="34" charset="0"/>
                <a:sym typeface="Arial Bold"/>
              </a:rPr>
              <a:t>Olennaiseksi koetaan toimintakulttuurin muutos.</a:t>
            </a:r>
            <a:endParaRPr lang="fi-FI" sz="1600" noProof="0" dirty="0">
              <a:solidFill>
                <a:srgbClr val="000000"/>
              </a:solidFill>
              <a:latin typeface="Arial"/>
              <a:ea typeface="Arial"/>
              <a:cs typeface="Arial"/>
              <a:sym typeface="Arial"/>
            </a:endParaRPr>
          </a:p>
        </p:txBody>
      </p:sp>
      <p:sp>
        <p:nvSpPr>
          <p:cNvPr id="19" name="TextBox 19"/>
          <p:cNvSpPr txBox="1"/>
          <p:nvPr/>
        </p:nvSpPr>
        <p:spPr>
          <a:xfrm>
            <a:off x="7120951" y="4157807"/>
            <a:ext cx="3598852" cy="3718967"/>
          </a:xfrm>
          <a:prstGeom prst="rect">
            <a:avLst/>
          </a:prstGeom>
        </p:spPr>
        <p:txBody>
          <a:bodyPr lIns="0" tIns="0" rIns="0" bIns="0" rtlCol="0" anchor="t">
            <a:spAutoFit/>
          </a:bodyPr>
          <a:lstStyle/>
          <a:p>
            <a:pPr algn="l">
              <a:lnSpc>
                <a:spcPts val="2399"/>
              </a:lnSpc>
            </a:pPr>
            <a:r>
              <a:rPr lang="fi-FI" sz="1999" b="1" noProof="0" dirty="0">
                <a:solidFill>
                  <a:srgbClr val="000000"/>
                </a:solidFill>
                <a:latin typeface="Arial Bold"/>
                <a:ea typeface="Arial Bold"/>
                <a:cs typeface="Arial Bold"/>
                <a:sym typeface="Arial Bold"/>
              </a:rPr>
              <a:t>Ryhmäkohtainen tuki:</a:t>
            </a:r>
          </a:p>
          <a:p>
            <a:pPr algn="l">
              <a:lnSpc>
                <a:spcPts val="1920"/>
              </a:lnSpc>
            </a:pPr>
            <a:endParaRPr lang="fi-FI" sz="1999" b="1" noProof="0" dirty="0">
              <a:solidFill>
                <a:srgbClr val="000000"/>
              </a:solidFill>
              <a:latin typeface="Arial Bold"/>
              <a:ea typeface="Arial Bold"/>
              <a:cs typeface="Arial Bold"/>
              <a:sym typeface="Arial Bold"/>
            </a:endParaRP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Kaikkialla on kokeiluja ja toteutuksia käynnissä.</a:t>
            </a: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Tukiopetuksen sisällyttämisestä koulupäivään </a:t>
            </a:r>
            <a:r>
              <a:rPr lang="fi-FI" sz="1600" dirty="0">
                <a:solidFill>
                  <a:srgbClr val="000000"/>
                </a:solidFill>
                <a:latin typeface="Arial"/>
                <a:ea typeface="Arial"/>
                <a:cs typeface="Arial"/>
                <a:sym typeface="Arial"/>
              </a:rPr>
              <a:t>on </a:t>
            </a:r>
            <a:r>
              <a:rPr lang="fi-FI" sz="1600" noProof="0" dirty="0">
                <a:solidFill>
                  <a:srgbClr val="000000"/>
                </a:solidFill>
                <a:latin typeface="Arial"/>
                <a:ea typeface="Arial"/>
                <a:cs typeface="Arial"/>
                <a:sym typeface="Arial"/>
              </a:rPr>
              <a:t>kokeiluja käynnissä.</a:t>
            </a:r>
          </a:p>
          <a:p>
            <a:pPr algn="l">
              <a:lnSpc>
                <a:spcPts val="1920"/>
              </a:lnSpc>
            </a:pPr>
            <a:endParaRPr lang="fi-FI" sz="1600" noProof="0" dirty="0">
              <a:solidFill>
                <a:srgbClr val="000000"/>
              </a:solidFill>
              <a:latin typeface="Arial"/>
              <a:ea typeface="Arial"/>
              <a:cs typeface="Arial"/>
              <a:sym typeface="Arial"/>
            </a:endParaRP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Olennaista on, että ryhmäkohtaista tukea antavat myös luokan- ja aineenopettajat, eivät vain erityisopettajat.</a:t>
            </a: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Samanaikaisopetus ja </a:t>
            </a:r>
            <a:r>
              <a:rPr lang="fi-FI" sz="1600" noProof="0" dirty="0" err="1">
                <a:solidFill>
                  <a:srgbClr val="000000"/>
                </a:solidFill>
                <a:latin typeface="Arial"/>
                <a:ea typeface="Arial"/>
                <a:cs typeface="Arial"/>
                <a:sym typeface="Arial"/>
              </a:rPr>
              <a:t>palkituksen</a:t>
            </a:r>
            <a:r>
              <a:rPr lang="fi-FI" sz="1600" noProof="0" dirty="0">
                <a:solidFill>
                  <a:srgbClr val="000000"/>
                </a:solidFill>
                <a:latin typeface="Arial"/>
                <a:ea typeface="Arial"/>
                <a:cs typeface="Arial"/>
                <a:sym typeface="Arial"/>
              </a:rPr>
              <a:t> hyödyntäminen koetaan keskeiseksi.</a:t>
            </a:r>
          </a:p>
        </p:txBody>
      </p:sp>
      <p:sp>
        <p:nvSpPr>
          <p:cNvPr id="20" name="TextBox 20"/>
          <p:cNvSpPr txBox="1"/>
          <p:nvPr/>
        </p:nvSpPr>
        <p:spPr>
          <a:xfrm>
            <a:off x="12579067" y="4157807"/>
            <a:ext cx="3734971" cy="2381250"/>
          </a:xfrm>
          <a:prstGeom prst="rect">
            <a:avLst/>
          </a:prstGeom>
        </p:spPr>
        <p:txBody>
          <a:bodyPr lIns="0" tIns="0" rIns="0" bIns="0" rtlCol="0" anchor="t">
            <a:spAutoFit/>
          </a:bodyPr>
          <a:lstStyle/>
          <a:p>
            <a:pPr algn="l">
              <a:lnSpc>
                <a:spcPts val="2399"/>
              </a:lnSpc>
            </a:pPr>
            <a:r>
              <a:rPr lang="fi-FI" sz="1999" b="1" noProof="0" dirty="0">
                <a:solidFill>
                  <a:srgbClr val="000000"/>
                </a:solidFill>
                <a:latin typeface="Arial Bold"/>
                <a:ea typeface="Arial Bold"/>
                <a:cs typeface="Arial Bold"/>
                <a:sym typeface="Arial Bold"/>
              </a:rPr>
              <a:t>Oppilaskohtainen tuki:</a:t>
            </a:r>
          </a:p>
          <a:p>
            <a:pPr algn="l">
              <a:lnSpc>
                <a:spcPts val="1919"/>
              </a:lnSpc>
            </a:pPr>
            <a:endParaRPr lang="fi-FI" sz="1999" b="1" noProof="0" dirty="0">
              <a:solidFill>
                <a:srgbClr val="000000"/>
              </a:solidFill>
              <a:latin typeface="Arial Bold"/>
              <a:ea typeface="Arial Bold"/>
              <a:cs typeface="Arial Bold"/>
              <a:sym typeface="Arial Bold"/>
            </a:endParaRPr>
          </a:p>
          <a:p>
            <a:pPr marL="345439" lvl="1" indent="-172720" algn="l">
              <a:lnSpc>
                <a:spcPts val="1919"/>
              </a:lnSpc>
              <a:buFont typeface="Arial"/>
              <a:buChar char="•"/>
            </a:pPr>
            <a:r>
              <a:rPr lang="fi-FI" sz="1599" noProof="0" dirty="0">
                <a:solidFill>
                  <a:srgbClr val="000000"/>
                </a:solidFill>
                <a:latin typeface="Arial"/>
                <a:ea typeface="Arial"/>
                <a:cs typeface="Arial"/>
                <a:sym typeface="Arial"/>
              </a:rPr>
              <a:t>Kokonaistilanne on vielä epäselvä. </a:t>
            </a:r>
          </a:p>
          <a:p>
            <a:pPr algn="l">
              <a:lnSpc>
                <a:spcPts val="1919"/>
              </a:lnSpc>
            </a:pPr>
            <a:endParaRPr lang="fi-FI" sz="1599" noProof="0" dirty="0">
              <a:solidFill>
                <a:srgbClr val="000000"/>
              </a:solidFill>
              <a:latin typeface="Arial"/>
              <a:ea typeface="Arial"/>
              <a:cs typeface="Arial"/>
              <a:sym typeface="Arial"/>
            </a:endParaRPr>
          </a:p>
          <a:p>
            <a:pPr marL="345440" lvl="1" indent="-172720" algn="l">
              <a:lnSpc>
                <a:spcPts val="1920"/>
              </a:lnSpc>
              <a:buFont typeface="Arial"/>
              <a:buChar char="•"/>
            </a:pPr>
            <a:r>
              <a:rPr lang="fi-FI" sz="1600" dirty="0">
                <a:solidFill>
                  <a:srgbClr val="000000"/>
                </a:solidFill>
                <a:latin typeface="Arial"/>
                <a:ea typeface="Arial"/>
                <a:cs typeface="Arial"/>
                <a:sym typeface="Arial"/>
              </a:rPr>
              <a:t>Pohdituttaa, missä kulkee</a:t>
            </a:r>
            <a:r>
              <a:rPr lang="fi-FI" sz="1600" noProof="0" dirty="0">
                <a:solidFill>
                  <a:srgbClr val="000000"/>
                </a:solidFill>
                <a:latin typeface="Arial"/>
                <a:ea typeface="Arial"/>
                <a:cs typeface="Arial"/>
                <a:sym typeface="Arial"/>
              </a:rPr>
              <a:t> oppilaskohtaisen ja ryhmäkohtaisen tuen raja sekä mitkä kelpoisuudet opettamiseen vaaditaan.</a:t>
            </a:r>
          </a:p>
          <a:p>
            <a:pPr algn="l">
              <a:lnSpc>
                <a:spcPts val="3359"/>
              </a:lnSpc>
            </a:pPr>
            <a:endParaRPr lang="fi-FI" sz="1600" noProof="0" dirty="0">
              <a:solidFill>
                <a:srgbClr val="000000"/>
              </a:solidFill>
              <a:latin typeface="Arial"/>
              <a:ea typeface="Arial"/>
              <a:cs typeface="Arial"/>
              <a:sym typeface="Arial"/>
            </a:endParaRPr>
          </a:p>
        </p:txBody>
      </p:sp>
      <p:pic>
        <p:nvPicPr>
          <p:cNvPr id="21" name="Kuva 20" descr="Kuva, joka sisältää kohteen Grafiikka, Fontti, graafinen suunnittelu, muotoilu&#10;&#10;Tekoälyllä luotu sisältö voi olla virheellistä.">
            <a:extLst>
              <a:ext uri="{FF2B5EF4-FFF2-40B4-BE49-F238E27FC236}">
                <a16:creationId xmlns:a16="http://schemas.microsoft.com/office/drawing/2014/main" id="{7612B2DD-0162-B317-B13D-202E9879C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Tätä koemme tarvitsevamme:">
            <a:extLst>
              <a:ext uri="{C183D7F6-B498-43B3-948B-1728B52AA6E4}">
                <adec:decorative xmlns:adec="http://schemas.microsoft.com/office/drawing/2017/decorative" val="0"/>
              </a:ext>
            </a:extLst>
          </p:cNvPr>
          <p:cNvGrpSpPr/>
          <p:nvPr/>
        </p:nvGrpSpPr>
        <p:grpSpPr>
          <a:xfrm>
            <a:off x="1028700" y="2792275"/>
            <a:ext cx="16230600" cy="791400"/>
            <a:chOff x="0" y="0"/>
            <a:chExt cx="21640800" cy="1055200"/>
          </a:xfrm>
        </p:grpSpPr>
        <p:sp>
          <p:nvSpPr>
            <p:cNvPr id="3" name="Freeform 3"/>
            <p:cNvSpPr/>
            <p:nvPr/>
          </p:nvSpPr>
          <p:spPr>
            <a:xfrm>
              <a:off x="0" y="0"/>
              <a:ext cx="21640757" cy="1055243"/>
            </a:xfrm>
            <a:custGeom>
              <a:avLst/>
              <a:gdLst/>
              <a:ahLst/>
              <a:cxnLst/>
              <a:rect l="l" t="t" r="r" b="b"/>
              <a:pathLst>
                <a:path w="21640757" h="1055243">
                  <a:moveTo>
                    <a:pt x="0" y="0"/>
                  </a:moveTo>
                  <a:lnTo>
                    <a:pt x="21640757" y="0"/>
                  </a:lnTo>
                  <a:lnTo>
                    <a:pt x="21640757" y="1055243"/>
                  </a:lnTo>
                  <a:lnTo>
                    <a:pt x="0" y="1055243"/>
                  </a:lnTo>
                  <a:close/>
                </a:path>
              </a:pathLst>
            </a:custGeom>
            <a:solidFill>
              <a:srgbClr val="F4DF87"/>
            </a:solidFill>
            <a:ln w="12700">
              <a:solidFill>
                <a:srgbClr val="000000"/>
              </a:solidFill>
            </a:ln>
          </p:spPr>
          <p:txBody>
            <a:bodyPr/>
            <a:lstStyle/>
            <a:p>
              <a:endParaRPr lang="fi-FI" noProof="0" dirty="0"/>
            </a:p>
          </p:txBody>
        </p:sp>
        <p:sp>
          <p:nvSpPr>
            <p:cNvPr id="4" name="TextBox 4"/>
            <p:cNvSpPr txBox="1"/>
            <p:nvPr/>
          </p:nvSpPr>
          <p:spPr>
            <a:xfrm>
              <a:off x="0" y="-9525"/>
              <a:ext cx="216408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TÄTÄ KOEMME TARVITSEVAMME:</a:t>
              </a:r>
            </a:p>
          </p:txBody>
        </p:sp>
      </p:grpSp>
      <p:sp>
        <p:nvSpPr>
          <p:cNvPr id="8" name="TextBox 8"/>
          <p:cNvSpPr txBox="1"/>
          <p:nvPr/>
        </p:nvSpPr>
        <p:spPr>
          <a:xfrm>
            <a:off x="1134873" y="4126946"/>
            <a:ext cx="3588638" cy="678180"/>
          </a:xfrm>
          <a:prstGeom prst="rect">
            <a:avLst/>
          </a:prstGeom>
        </p:spPr>
        <p:txBody>
          <a:bodyPr lIns="0" tIns="0" rIns="0" bIns="0" rtlCol="0" anchor="t">
            <a:spAutoFit/>
          </a:bodyPr>
          <a:lstStyle/>
          <a:p>
            <a:pPr algn="l">
              <a:lnSpc>
                <a:spcPts val="2760"/>
              </a:lnSpc>
            </a:pPr>
            <a:r>
              <a:rPr lang="fi-FI" sz="2000" b="1" noProof="0" dirty="0">
                <a:solidFill>
                  <a:srgbClr val="000000"/>
                </a:solidFill>
                <a:latin typeface="Arial Bold"/>
                <a:ea typeface="Arial Bold"/>
                <a:cs typeface="Arial Bold"/>
                <a:sym typeface="Arial Bold"/>
              </a:rPr>
              <a:t>Oppimisen edellytyksiä tukevat opetusjärjestelyt:</a:t>
            </a:r>
          </a:p>
        </p:txBody>
      </p:sp>
      <p:sp>
        <p:nvSpPr>
          <p:cNvPr id="6" name="TextBox 6"/>
          <p:cNvSpPr txBox="1"/>
          <p:nvPr/>
        </p:nvSpPr>
        <p:spPr>
          <a:xfrm>
            <a:off x="1040175" y="4995600"/>
            <a:ext cx="3451942" cy="1476558"/>
          </a:xfrm>
          <a:prstGeom prst="rect">
            <a:avLst/>
          </a:prstGeom>
        </p:spPr>
        <p:txBody>
          <a:bodyPr lIns="0" tIns="0" rIns="0" bIns="0" rtlCol="0" anchor="t">
            <a:spAutoFit/>
          </a:bodyPr>
          <a:lstStyle/>
          <a:p>
            <a:pPr marL="345441" lvl="1" indent="-172721" algn="l">
              <a:lnSpc>
                <a:spcPts val="1920"/>
              </a:lnSpc>
              <a:buFont typeface="Arial"/>
              <a:buChar char="•"/>
            </a:pPr>
            <a:r>
              <a:rPr lang="fi-FI" sz="1600" noProof="0" dirty="0">
                <a:solidFill>
                  <a:srgbClr val="000000"/>
                </a:solidFill>
                <a:latin typeface="Arial"/>
                <a:ea typeface="Arial"/>
                <a:cs typeface="Arial"/>
                <a:sym typeface="Arial"/>
              </a:rPr>
              <a:t>Suunnitelmallinen jalkautus</a:t>
            </a:r>
            <a:r>
              <a:rPr lang="fi-FI" sz="1600" b="1" noProof="0" dirty="0">
                <a:solidFill>
                  <a:srgbClr val="000000"/>
                </a:solidFill>
                <a:latin typeface="Arial Bold"/>
                <a:ea typeface="Arial Bold"/>
                <a:cs typeface="Arial Bold"/>
                <a:sym typeface="Arial Bold"/>
              </a:rPr>
              <a:t> </a:t>
            </a:r>
            <a:r>
              <a:rPr lang="fi-FI" sz="1600" noProof="0" dirty="0">
                <a:solidFill>
                  <a:srgbClr val="000000"/>
                </a:solidFill>
                <a:latin typeface="Arial" panose="020B0604020202020204" pitchFamily="34" charset="0"/>
                <a:ea typeface="Arial Bold"/>
                <a:cs typeface="Arial" panose="020B0604020202020204" pitchFamily="34" charset="0"/>
                <a:sym typeface="Arial Bold"/>
              </a:rPr>
              <a:t>kaikkiin luokkiin, kaikille opettajille.</a:t>
            </a:r>
            <a:endParaRPr lang="fi-FI" sz="1600" noProof="0" dirty="0">
              <a:solidFill>
                <a:srgbClr val="000000"/>
              </a:solidFill>
              <a:latin typeface="Arial" panose="020B0604020202020204" pitchFamily="34" charset="0"/>
              <a:ea typeface="Arial Bold"/>
              <a:cs typeface="Arial" panose="020B0604020202020204" pitchFamily="34" charset="0"/>
              <a:sym typeface="Arial"/>
            </a:endParaRPr>
          </a:p>
          <a:p>
            <a:pPr marL="172720" lvl="1" algn="l">
              <a:lnSpc>
                <a:spcPts val="1920"/>
              </a:lnSpc>
            </a:pPr>
            <a:endParaRPr lang="fi-FI" sz="1600" noProof="0" dirty="0">
              <a:solidFill>
                <a:srgbClr val="000000"/>
              </a:solidFill>
              <a:latin typeface="Arial"/>
              <a:ea typeface="Arial"/>
              <a:cs typeface="Arial"/>
              <a:sym typeface="Arial"/>
            </a:endParaRP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Aikaa </a:t>
            </a:r>
            <a:r>
              <a:rPr lang="fi-FI" sz="1600" dirty="0">
                <a:solidFill>
                  <a:srgbClr val="000000"/>
                </a:solidFill>
                <a:latin typeface="Arial"/>
                <a:ea typeface="Arial"/>
                <a:cs typeface="Arial"/>
                <a:sym typeface="Arial"/>
              </a:rPr>
              <a:t>l</a:t>
            </a:r>
            <a:r>
              <a:rPr lang="fi-FI" sz="1600" noProof="0" dirty="0" err="1">
                <a:solidFill>
                  <a:srgbClr val="000000"/>
                </a:solidFill>
                <a:latin typeface="Arial"/>
                <a:ea typeface="Arial"/>
                <a:cs typeface="Arial"/>
                <a:sym typeface="Arial"/>
              </a:rPr>
              <a:t>uokan</a:t>
            </a:r>
            <a:r>
              <a:rPr lang="fi-FI" sz="1600" noProof="0" dirty="0">
                <a:solidFill>
                  <a:srgbClr val="000000"/>
                </a:solidFill>
                <a:latin typeface="Arial"/>
                <a:ea typeface="Arial"/>
                <a:cs typeface="Arial"/>
                <a:sym typeface="Arial"/>
              </a:rPr>
              <a:t>- ja aineenopettajille </a:t>
            </a:r>
            <a:r>
              <a:rPr lang="fi-FI" sz="1600" dirty="0">
                <a:solidFill>
                  <a:srgbClr val="000000"/>
                </a:solidFill>
                <a:latin typeface="Arial"/>
                <a:ea typeface="Arial"/>
                <a:cs typeface="Arial"/>
                <a:sym typeface="Arial"/>
              </a:rPr>
              <a:t>suunnitella toteutusta</a:t>
            </a:r>
            <a:r>
              <a:rPr lang="fi-FI" sz="1600" noProof="0" dirty="0">
                <a:solidFill>
                  <a:srgbClr val="000000"/>
                </a:solidFill>
                <a:latin typeface="Arial"/>
                <a:ea typeface="Arial"/>
                <a:cs typeface="Arial"/>
                <a:sym typeface="Arial"/>
              </a:rPr>
              <a:t>.</a:t>
            </a:r>
          </a:p>
          <a:p>
            <a:pPr algn="l">
              <a:lnSpc>
                <a:spcPts val="2159"/>
              </a:lnSpc>
            </a:pPr>
            <a:endParaRPr lang="fi-FI" sz="1600" noProof="0" dirty="0">
              <a:solidFill>
                <a:srgbClr val="000000"/>
              </a:solidFill>
              <a:latin typeface="Arial"/>
              <a:ea typeface="Arial"/>
              <a:cs typeface="Arial"/>
              <a:sym typeface="Arial"/>
            </a:endParaRPr>
          </a:p>
        </p:txBody>
      </p:sp>
      <p:sp>
        <p:nvSpPr>
          <p:cNvPr id="9" name="TextBox 9"/>
          <p:cNvSpPr txBox="1"/>
          <p:nvPr/>
        </p:nvSpPr>
        <p:spPr>
          <a:xfrm>
            <a:off x="6442725" y="4248455"/>
            <a:ext cx="5402550" cy="335280"/>
          </a:xfrm>
          <a:prstGeom prst="rect">
            <a:avLst/>
          </a:prstGeom>
        </p:spPr>
        <p:txBody>
          <a:bodyPr lIns="0" tIns="0" rIns="0" bIns="0" rtlCol="0" anchor="t">
            <a:spAutoFit/>
          </a:bodyPr>
          <a:lstStyle/>
          <a:p>
            <a:pPr algn="l">
              <a:lnSpc>
                <a:spcPts val="2760"/>
              </a:lnSpc>
            </a:pPr>
            <a:r>
              <a:rPr lang="fi-FI" sz="2000" b="1" noProof="0" dirty="0">
                <a:solidFill>
                  <a:srgbClr val="000000"/>
                </a:solidFill>
                <a:latin typeface="Arial Bold"/>
                <a:ea typeface="Arial Bold"/>
                <a:cs typeface="Arial Bold"/>
                <a:sym typeface="Arial Bold"/>
              </a:rPr>
              <a:t>Ryhmäkohtainen tuki</a:t>
            </a:r>
          </a:p>
        </p:txBody>
      </p:sp>
      <p:sp>
        <p:nvSpPr>
          <p:cNvPr id="5" name="TextBox 5"/>
          <p:cNvSpPr txBox="1"/>
          <p:nvPr/>
        </p:nvSpPr>
        <p:spPr>
          <a:xfrm>
            <a:off x="6442725" y="4825297"/>
            <a:ext cx="3849627" cy="1949252"/>
          </a:xfrm>
          <a:prstGeom prst="rect">
            <a:avLst/>
          </a:prstGeom>
        </p:spPr>
        <p:txBody>
          <a:bodyPr lIns="0" tIns="0" rIns="0" bIns="0" rtlCol="0" anchor="t">
            <a:spAutoFit/>
          </a:bodyPr>
          <a:lstStyle/>
          <a:p>
            <a:pPr marL="345441" lvl="1" indent="-172721" algn="l">
              <a:lnSpc>
                <a:spcPts val="1920"/>
              </a:lnSpc>
              <a:buFont typeface="Arial"/>
              <a:buChar char="•"/>
            </a:pPr>
            <a:r>
              <a:rPr lang="fi-FI" sz="1600" noProof="0" dirty="0">
                <a:solidFill>
                  <a:srgbClr val="000000"/>
                </a:solidFill>
                <a:latin typeface="Arial"/>
                <a:ea typeface="Arial"/>
                <a:cs typeface="Arial"/>
                <a:sym typeface="Arial"/>
              </a:rPr>
              <a:t>Toimiva </a:t>
            </a:r>
            <a:r>
              <a:rPr lang="fi-FI" sz="1600" noProof="0" dirty="0" err="1">
                <a:solidFill>
                  <a:srgbClr val="000000"/>
                </a:solidFill>
                <a:latin typeface="Arial"/>
                <a:ea typeface="Arial"/>
                <a:cs typeface="Arial"/>
                <a:sym typeface="Arial"/>
              </a:rPr>
              <a:t>palkitus</a:t>
            </a:r>
            <a:r>
              <a:rPr lang="fi-FI" sz="1600" noProof="0" dirty="0">
                <a:solidFill>
                  <a:srgbClr val="000000"/>
                </a:solidFill>
                <a:latin typeface="Arial"/>
                <a:ea typeface="Arial"/>
                <a:cs typeface="Arial"/>
                <a:sym typeface="Arial"/>
              </a:rPr>
              <a:t>, jotta voidaan muodostaa ryhmiä yli luokkarajojen.</a:t>
            </a:r>
          </a:p>
          <a:p>
            <a:pPr marL="345441" lvl="1" indent="-172721" algn="l">
              <a:lnSpc>
                <a:spcPts val="1920"/>
              </a:lnSpc>
              <a:buFont typeface="Arial"/>
              <a:buChar char="•"/>
            </a:pPr>
            <a:endParaRPr lang="fi-FI" sz="1600" dirty="0">
              <a:solidFill>
                <a:srgbClr val="000000"/>
              </a:solidFill>
              <a:latin typeface="Arial"/>
              <a:ea typeface="Arial"/>
              <a:cs typeface="Arial"/>
              <a:sym typeface="Arial"/>
            </a:endParaRPr>
          </a:p>
          <a:p>
            <a:pPr marL="345441" lvl="1" indent="-172721" algn="l">
              <a:lnSpc>
                <a:spcPts val="1920"/>
              </a:lnSpc>
              <a:buFont typeface="Arial"/>
              <a:buChar char="•"/>
            </a:pPr>
            <a:r>
              <a:rPr lang="fi-FI" sz="1600" dirty="0">
                <a:solidFill>
                  <a:srgbClr val="000000"/>
                </a:solidFill>
                <a:latin typeface="Arial"/>
                <a:ea typeface="Arial"/>
                <a:cs typeface="Arial"/>
                <a:sym typeface="Arial"/>
              </a:rPr>
              <a:t>A</a:t>
            </a:r>
            <a:r>
              <a:rPr lang="fi-FI" sz="1600" noProof="0" dirty="0" err="1">
                <a:solidFill>
                  <a:srgbClr val="000000"/>
                </a:solidFill>
                <a:latin typeface="Arial"/>
                <a:ea typeface="Arial"/>
                <a:cs typeface="Arial"/>
                <a:sym typeface="Arial"/>
              </a:rPr>
              <a:t>ikaa</a:t>
            </a:r>
            <a:r>
              <a:rPr lang="fi-FI" sz="1600" noProof="0" dirty="0">
                <a:solidFill>
                  <a:srgbClr val="000000"/>
                </a:solidFill>
                <a:latin typeface="Arial"/>
                <a:ea typeface="Arial"/>
                <a:cs typeface="Arial"/>
                <a:sym typeface="Arial"/>
              </a:rPr>
              <a:t> </a:t>
            </a:r>
            <a:r>
              <a:rPr lang="fi-FI" sz="1600" dirty="0" err="1">
                <a:solidFill>
                  <a:srgbClr val="000000"/>
                </a:solidFill>
                <a:latin typeface="Arial"/>
                <a:ea typeface="Arial"/>
                <a:cs typeface="Arial"/>
                <a:sym typeface="Arial"/>
              </a:rPr>
              <a:t>samanaikais</a:t>
            </a:r>
            <a:r>
              <a:rPr lang="fi-FI" sz="1600" noProof="0" dirty="0">
                <a:solidFill>
                  <a:srgbClr val="000000"/>
                </a:solidFill>
                <a:latin typeface="Arial"/>
                <a:ea typeface="Arial"/>
                <a:cs typeface="Arial"/>
                <a:sym typeface="Arial"/>
              </a:rPr>
              <a:t>opettajuuden yhteissuunnittelulle</a:t>
            </a:r>
            <a:r>
              <a:rPr lang="fi-FI" sz="1600" dirty="0">
                <a:solidFill>
                  <a:srgbClr val="000000"/>
                </a:solidFill>
                <a:latin typeface="Arial"/>
                <a:ea typeface="Arial"/>
                <a:cs typeface="Arial"/>
                <a:sym typeface="Arial"/>
              </a:rPr>
              <a:t>.</a:t>
            </a:r>
          </a:p>
          <a:p>
            <a:pPr marL="345441" lvl="1" indent="-172721" algn="l">
              <a:lnSpc>
                <a:spcPts val="1920"/>
              </a:lnSpc>
              <a:buFont typeface="Arial"/>
              <a:buChar char="•"/>
            </a:pPr>
            <a:endParaRPr lang="fi-FI" sz="1600" noProof="0" dirty="0">
              <a:solidFill>
                <a:srgbClr val="000000"/>
              </a:solidFill>
              <a:latin typeface="Arial"/>
              <a:ea typeface="Arial"/>
              <a:cs typeface="Arial"/>
              <a:sym typeface="Arial"/>
            </a:endParaRPr>
          </a:p>
          <a:p>
            <a:pPr marL="345441" lvl="1" indent="-172721" algn="l">
              <a:lnSpc>
                <a:spcPts val="1920"/>
              </a:lnSpc>
              <a:buFont typeface="Arial"/>
              <a:buChar char="•"/>
            </a:pPr>
            <a:r>
              <a:rPr lang="fi-FI" sz="1600" noProof="0" dirty="0">
                <a:solidFill>
                  <a:srgbClr val="000000"/>
                </a:solidFill>
                <a:latin typeface="Arial"/>
                <a:ea typeface="Arial"/>
                <a:cs typeface="Arial"/>
                <a:sym typeface="Arial"/>
              </a:rPr>
              <a:t>Selkeyttä roolien jakoon. </a:t>
            </a:r>
          </a:p>
          <a:p>
            <a:pPr algn="l">
              <a:lnSpc>
                <a:spcPts val="1920"/>
              </a:lnSpc>
            </a:pPr>
            <a:endParaRPr lang="fi-FI" sz="1600" noProof="0" dirty="0">
              <a:solidFill>
                <a:srgbClr val="000000"/>
              </a:solidFill>
              <a:latin typeface="Arial"/>
              <a:ea typeface="Arial"/>
              <a:cs typeface="Arial"/>
              <a:sym typeface="Arial"/>
            </a:endParaRPr>
          </a:p>
        </p:txBody>
      </p:sp>
      <p:sp>
        <p:nvSpPr>
          <p:cNvPr id="10" name="TextBox 10"/>
          <p:cNvSpPr txBox="1"/>
          <p:nvPr/>
        </p:nvSpPr>
        <p:spPr>
          <a:xfrm>
            <a:off x="11750577" y="4248455"/>
            <a:ext cx="5402550" cy="335280"/>
          </a:xfrm>
          <a:prstGeom prst="rect">
            <a:avLst/>
          </a:prstGeom>
        </p:spPr>
        <p:txBody>
          <a:bodyPr lIns="0" tIns="0" rIns="0" bIns="0" rtlCol="0" anchor="t">
            <a:spAutoFit/>
          </a:bodyPr>
          <a:lstStyle/>
          <a:p>
            <a:pPr algn="l">
              <a:lnSpc>
                <a:spcPts val="2760"/>
              </a:lnSpc>
            </a:pPr>
            <a:r>
              <a:rPr lang="fi-FI" sz="2000" b="1" noProof="0" dirty="0">
                <a:solidFill>
                  <a:srgbClr val="000000"/>
                </a:solidFill>
                <a:latin typeface="Arial Bold"/>
                <a:ea typeface="Arial Bold"/>
                <a:cs typeface="Arial Bold"/>
                <a:sym typeface="Arial Bold"/>
              </a:rPr>
              <a:t>Oppilaskohtainen tuki</a:t>
            </a:r>
          </a:p>
        </p:txBody>
      </p:sp>
      <p:sp>
        <p:nvSpPr>
          <p:cNvPr id="7" name="TextBox 7"/>
          <p:cNvSpPr txBox="1"/>
          <p:nvPr/>
        </p:nvSpPr>
        <p:spPr>
          <a:xfrm>
            <a:off x="11750577" y="4825297"/>
            <a:ext cx="3356740" cy="733425"/>
          </a:xfrm>
          <a:prstGeom prst="rect">
            <a:avLst/>
          </a:prstGeom>
        </p:spPr>
        <p:txBody>
          <a:bodyPr lIns="0" tIns="0" rIns="0" bIns="0" rtlCol="0" anchor="t">
            <a:spAutoFit/>
          </a:bodyPr>
          <a:lstStyle/>
          <a:p>
            <a:pPr marL="345441" lvl="1" indent="-172721" algn="l">
              <a:lnSpc>
                <a:spcPts val="1920"/>
              </a:lnSpc>
              <a:buFont typeface="Arial"/>
              <a:buChar char="•"/>
            </a:pPr>
            <a:r>
              <a:rPr lang="fi-FI" sz="1600" noProof="0" dirty="0">
                <a:solidFill>
                  <a:srgbClr val="000000"/>
                </a:solidFill>
                <a:latin typeface="Arial"/>
                <a:ea typeface="Arial"/>
                <a:cs typeface="Arial"/>
                <a:sym typeface="Arial"/>
              </a:rPr>
              <a:t>Case-esimerkkejä rajatapauksista kunta- tai vähintään koulupolku tasolla.</a:t>
            </a:r>
          </a:p>
        </p:txBody>
      </p:sp>
      <p:grpSp>
        <p:nvGrpSpPr>
          <p:cNvPr id="11" name="Group 11" descr="Kaikille Tampereen seudun työpajoille yhteiset asiat 2/3">
            <a:extLst>
              <a:ext uri="{C183D7F6-B498-43B3-948B-1728B52AA6E4}">
                <adec:decorative xmlns:adec="http://schemas.microsoft.com/office/drawing/2017/decorative" val="0"/>
              </a:ext>
            </a:extLst>
          </p:cNvPr>
          <p:cNvGrpSpPr/>
          <p:nvPr/>
        </p:nvGrpSpPr>
        <p:grpSpPr>
          <a:xfrm>
            <a:off x="1040175" y="1610256"/>
            <a:ext cx="16112952" cy="791400"/>
            <a:chOff x="0" y="0"/>
            <a:chExt cx="21483936" cy="1055200"/>
          </a:xfrm>
        </p:grpSpPr>
        <p:sp>
          <p:nvSpPr>
            <p:cNvPr id="12" name="Freeform 12"/>
            <p:cNvSpPr/>
            <p:nvPr/>
          </p:nvSpPr>
          <p:spPr>
            <a:xfrm>
              <a:off x="0" y="0"/>
              <a:ext cx="21483893" cy="1055243"/>
            </a:xfrm>
            <a:custGeom>
              <a:avLst/>
              <a:gdLst/>
              <a:ahLst/>
              <a:cxnLst/>
              <a:rect l="l" t="t" r="r" b="b"/>
              <a:pathLst>
                <a:path w="21483893" h="1055243">
                  <a:moveTo>
                    <a:pt x="0" y="0"/>
                  </a:moveTo>
                  <a:lnTo>
                    <a:pt x="21483893" y="0"/>
                  </a:lnTo>
                  <a:lnTo>
                    <a:pt x="21483893"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13" name="TextBox 13"/>
            <p:cNvSpPr txBox="1"/>
            <p:nvPr/>
          </p:nvSpPr>
          <p:spPr>
            <a:xfrm>
              <a:off x="0" y="-28575"/>
              <a:ext cx="21483936" cy="1083775"/>
            </a:xfrm>
            <a:prstGeom prst="rect">
              <a:avLst/>
            </a:prstGeom>
          </p:spPr>
          <p:txBody>
            <a:bodyPr lIns="50800" tIns="50800" rIns="50800" bIns="50800" rtlCol="0" anchor="ctr"/>
            <a:lstStyle/>
            <a:p>
              <a:pPr algn="ctr">
                <a:lnSpc>
                  <a:spcPts val="3839"/>
                </a:lnSpc>
              </a:pPr>
              <a:r>
                <a:rPr lang="fi-FI" sz="3199" b="1" noProof="0" dirty="0">
                  <a:solidFill>
                    <a:srgbClr val="000000"/>
                  </a:solidFill>
                  <a:latin typeface="Arial Bold"/>
                  <a:ea typeface="Arial Bold"/>
                  <a:cs typeface="Arial Bold"/>
                  <a:sym typeface="Arial Bold"/>
                </a:rPr>
                <a:t>KAIKILLE TAMPEREEN SEUDUN TYÖPAJOILLE YHTEISET ASIAT 2/3</a:t>
              </a:r>
            </a:p>
          </p:txBody>
        </p:sp>
      </p:grpSp>
      <p:pic>
        <p:nvPicPr>
          <p:cNvPr id="14" name="Kuva 13" descr="Kuva, joka sisältää kohteen Grafiikka, Fontti, graafinen suunnittelu, muotoilu&#10;&#10;Tekoälyllä luotu sisältö voi olla virheellistä.">
            <a:extLst>
              <a:ext uri="{FF2B5EF4-FFF2-40B4-BE49-F238E27FC236}">
                <a16:creationId xmlns:a16="http://schemas.microsoft.com/office/drawing/2014/main" id="{9D837D53-F719-135A-53A4-7796AEF23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4112791"/>
            <a:ext cx="16230600" cy="2739505"/>
            <a:chOff x="0" y="0"/>
            <a:chExt cx="21640800" cy="3652674"/>
          </a:xfrm>
        </p:grpSpPr>
        <p:sp>
          <p:nvSpPr>
            <p:cNvPr id="3" name="Freeform 3"/>
            <p:cNvSpPr/>
            <p:nvPr/>
          </p:nvSpPr>
          <p:spPr>
            <a:xfrm>
              <a:off x="0" y="0"/>
              <a:ext cx="21640757" cy="3652720"/>
            </a:xfrm>
            <a:custGeom>
              <a:avLst/>
              <a:gdLst/>
              <a:ahLst/>
              <a:cxnLst/>
              <a:rect l="l" t="t" r="r" b="b"/>
              <a:pathLst>
                <a:path w="21640757" h="3652720">
                  <a:moveTo>
                    <a:pt x="0" y="0"/>
                  </a:moveTo>
                  <a:lnTo>
                    <a:pt x="21640757" y="0"/>
                  </a:lnTo>
                  <a:lnTo>
                    <a:pt x="21640757" y="3652720"/>
                  </a:lnTo>
                  <a:lnTo>
                    <a:pt x="0" y="3652720"/>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1640800" cy="3662199"/>
            </a:xfrm>
            <a:prstGeom prst="rect">
              <a:avLst/>
            </a:prstGeom>
          </p:spPr>
          <p:txBody>
            <a:bodyPr lIns="50800" tIns="50800" rIns="50800" bIns="50800" rtlCol="0" anchor="t"/>
            <a:lstStyle/>
            <a:p>
              <a:pPr algn="ctr">
                <a:lnSpc>
                  <a:spcPts val="2879"/>
                </a:lnSpc>
              </a:pPr>
              <a:endParaRPr lang="fi-FI" noProof="0" dirty="0"/>
            </a:p>
            <a:p>
              <a:pPr marL="388620" lvl="1" indent="-194310" algn="l">
                <a:lnSpc>
                  <a:spcPts val="2160"/>
                </a:lnSpc>
                <a:buFont typeface="Arial"/>
                <a:buChar char="•"/>
              </a:pPr>
              <a:r>
                <a:rPr lang="fi-FI" sz="1800" noProof="0" dirty="0">
                  <a:solidFill>
                    <a:srgbClr val="000000"/>
                  </a:solidFill>
                  <a:latin typeface="Arial"/>
                  <a:ea typeface="Arial"/>
                  <a:cs typeface="Arial"/>
                  <a:sym typeface="Arial"/>
                </a:rPr>
                <a:t>Ryhmäkohtaisen tuen kirjaaminen? - Kirjaamattomuus ja toisaalta todentaminen mitä tukea on/mikä toimii</a:t>
              </a:r>
            </a:p>
            <a:p>
              <a:pPr marL="388620" lvl="1" indent="-194310" algn="l">
                <a:lnSpc>
                  <a:spcPts val="2160"/>
                </a:lnSpc>
                <a:buFont typeface="Arial"/>
                <a:buChar char="•"/>
              </a:pPr>
              <a:r>
                <a:rPr lang="fi-FI" sz="1800" noProof="0" dirty="0">
                  <a:solidFill>
                    <a:srgbClr val="000000"/>
                  </a:solidFill>
                  <a:latin typeface="Arial"/>
                  <a:ea typeface="Arial"/>
                  <a:cs typeface="Arial"/>
                  <a:sym typeface="Arial"/>
                </a:rPr>
                <a:t>Missä menee oppilaskohtaisen ja ryhmäkohtaisen tuen raja?</a:t>
              </a:r>
            </a:p>
            <a:p>
              <a:pPr marL="388620" lvl="1" indent="-194310" algn="l">
                <a:lnSpc>
                  <a:spcPts val="2160"/>
                </a:lnSpc>
                <a:buFont typeface="Arial"/>
                <a:buChar char="•"/>
              </a:pPr>
              <a:r>
                <a:rPr lang="fi-FI" sz="1800" noProof="0" dirty="0">
                  <a:solidFill>
                    <a:srgbClr val="000000"/>
                  </a:solidFill>
                  <a:latin typeface="Arial"/>
                  <a:ea typeface="Arial"/>
                  <a:cs typeface="Arial"/>
                  <a:sym typeface="Arial"/>
                </a:rPr>
                <a:t>Käytöksellä reagoivien lasten tukeminen?</a:t>
              </a:r>
            </a:p>
            <a:p>
              <a:pPr marL="388620" lvl="1" indent="-194310" algn="l">
                <a:lnSpc>
                  <a:spcPts val="2160"/>
                </a:lnSpc>
                <a:buFont typeface="Arial"/>
                <a:buChar char="•"/>
              </a:pPr>
              <a:r>
                <a:rPr lang="fi-FI" sz="1800" noProof="0" dirty="0">
                  <a:solidFill>
                    <a:srgbClr val="000000"/>
                  </a:solidFill>
                  <a:latin typeface="Arial"/>
                  <a:ea typeface="Arial"/>
                  <a:cs typeface="Arial"/>
                  <a:sym typeface="Arial"/>
                </a:rPr>
                <a:t>Erityisopettajat, joilla ei ole erityisluokanopettajan laillistusta? Selkeys pätevyyksiin erityisopettaja/erityisluokanopettaja (Selvityksessä Opetus- ja Kulttuuriministeriössä)</a:t>
              </a:r>
            </a:p>
            <a:p>
              <a:pPr algn="ctr">
                <a:lnSpc>
                  <a:spcPts val="3359"/>
                </a:lnSpc>
              </a:pPr>
              <a:endParaRPr lang="fi-FI" sz="1800" noProof="0" dirty="0">
                <a:solidFill>
                  <a:srgbClr val="000000"/>
                </a:solidFill>
                <a:latin typeface="Arial"/>
                <a:ea typeface="Arial"/>
                <a:cs typeface="Arial"/>
                <a:sym typeface="Arial"/>
              </a:endParaRPr>
            </a:p>
          </p:txBody>
        </p:sp>
      </p:grpSp>
      <p:grpSp>
        <p:nvGrpSpPr>
          <p:cNvPr id="5" name="Group 5">
            <a:extLst>
              <a:ext uri="{C183D7F6-B498-43B3-948B-1728B52AA6E4}">
                <adec:decorative xmlns:adec="http://schemas.microsoft.com/office/drawing/2017/decorative" val="1"/>
              </a:ext>
            </a:extLst>
          </p:cNvPr>
          <p:cNvGrpSpPr/>
          <p:nvPr/>
        </p:nvGrpSpPr>
        <p:grpSpPr>
          <a:xfrm>
            <a:off x="1028700" y="1812650"/>
            <a:ext cx="16112952" cy="791400"/>
            <a:chOff x="0" y="0"/>
            <a:chExt cx="21483936" cy="1055200"/>
          </a:xfrm>
        </p:grpSpPr>
        <p:sp>
          <p:nvSpPr>
            <p:cNvPr id="6" name="Freeform 6"/>
            <p:cNvSpPr/>
            <p:nvPr/>
          </p:nvSpPr>
          <p:spPr>
            <a:xfrm>
              <a:off x="0" y="0"/>
              <a:ext cx="21483893" cy="1055243"/>
            </a:xfrm>
            <a:custGeom>
              <a:avLst/>
              <a:gdLst/>
              <a:ahLst/>
              <a:cxnLst/>
              <a:rect l="l" t="t" r="r" b="b"/>
              <a:pathLst>
                <a:path w="21483893" h="1055243">
                  <a:moveTo>
                    <a:pt x="0" y="0"/>
                  </a:moveTo>
                  <a:lnTo>
                    <a:pt x="21483893" y="0"/>
                  </a:lnTo>
                  <a:lnTo>
                    <a:pt x="21483893"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7" name="TextBox 7"/>
            <p:cNvSpPr txBox="1"/>
            <p:nvPr/>
          </p:nvSpPr>
          <p:spPr>
            <a:xfrm>
              <a:off x="0" y="-28575"/>
              <a:ext cx="21483936" cy="1083775"/>
            </a:xfrm>
            <a:prstGeom prst="rect">
              <a:avLst/>
            </a:prstGeom>
          </p:spPr>
          <p:txBody>
            <a:bodyPr lIns="50800" tIns="50800" rIns="50800" bIns="50800" rtlCol="0" anchor="ctr"/>
            <a:lstStyle/>
            <a:p>
              <a:pPr algn="ctr">
                <a:lnSpc>
                  <a:spcPts val="3839"/>
                </a:lnSpc>
              </a:pPr>
              <a:r>
                <a:rPr lang="fi-FI" sz="3199" b="1" noProof="0" dirty="0">
                  <a:solidFill>
                    <a:srgbClr val="000000"/>
                  </a:solidFill>
                  <a:latin typeface="Arial Bold"/>
                  <a:ea typeface="Arial Bold"/>
                  <a:cs typeface="Arial Bold"/>
                  <a:sym typeface="Arial Bold"/>
                </a:rPr>
                <a:t>KAIKILLE TAMPEREEN SEUDUN TYÖPAJOILLE YHTEISET ASIAT 3/3</a:t>
              </a:r>
            </a:p>
          </p:txBody>
        </p:sp>
      </p:grpSp>
      <p:grpSp>
        <p:nvGrpSpPr>
          <p:cNvPr id="8" name="Group 8">
            <a:extLst>
              <a:ext uri="{C183D7F6-B498-43B3-948B-1728B52AA6E4}">
                <adec:decorative xmlns:adec="http://schemas.microsoft.com/office/drawing/2017/decorative" val="1"/>
              </a:ext>
            </a:extLst>
          </p:cNvPr>
          <p:cNvGrpSpPr/>
          <p:nvPr/>
        </p:nvGrpSpPr>
        <p:grpSpPr>
          <a:xfrm>
            <a:off x="1028700" y="2848932"/>
            <a:ext cx="16230600" cy="791400"/>
            <a:chOff x="0" y="0"/>
            <a:chExt cx="21640800" cy="1055200"/>
          </a:xfrm>
        </p:grpSpPr>
        <p:sp>
          <p:nvSpPr>
            <p:cNvPr id="9" name="Freeform 9"/>
            <p:cNvSpPr/>
            <p:nvPr/>
          </p:nvSpPr>
          <p:spPr>
            <a:xfrm>
              <a:off x="0" y="0"/>
              <a:ext cx="21640757" cy="1055243"/>
            </a:xfrm>
            <a:custGeom>
              <a:avLst/>
              <a:gdLst/>
              <a:ahLst/>
              <a:cxnLst/>
              <a:rect l="l" t="t" r="r" b="b"/>
              <a:pathLst>
                <a:path w="21640757" h="1055243">
                  <a:moveTo>
                    <a:pt x="0" y="0"/>
                  </a:moveTo>
                  <a:lnTo>
                    <a:pt x="21640757" y="0"/>
                  </a:lnTo>
                  <a:lnTo>
                    <a:pt x="21640757" y="1055243"/>
                  </a:lnTo>
                  <a:lnTo>
                    <a:pt x="0" y="1055243"/>
                  </a:lnTo>
                  <a:close/>
                </a:path>
              </a:pathLst>
            </a:custGeom>
            <a:solidFill>
              <a:srgbClr val="F4DF87"/>
            </a:solidFill>
            <a:ln w="12700">
              <a:solidFill>
                <a:srgbClr val="000000"/>
              </a:solidFill>
            </a:ln>
          </p:spPr>
          <p:txBody>
            <a:bodyPr/>
            <a:lstStyle/>
            <a:p>
              <a:endParaRPr lang="fi-FI" noProof="0" dirty="0"/>
            </a:p>
          </p:txBody>
        </p:sp>
        <p:sp>
          <p:nvSpPr>
            <p:cNvPr id="10" name="TextBox 10"/>
            <p:cNvSpPr txBox="1"/>
            <p:nvPr/>
          </p:nvSpPr>
          <p:spPr>
            <a:xfrm>
              <a:off x="0" y="-9525"/>
              <a:ext cx="216408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VIELÄ AVOIMIA KYSYMYKSIÄ OVAT:</a:t>
              </a:r>
            </a:p>
          </p:txBody>
        </p:sp>
      </p:grpSp>
      <p:pic>
        <p:nvPicPr>
          <p:cNvPr id="11" name="Kuva 10" descr="Kuva, joka sisältää kohteen Grafiikka, Fontti, graafinen suunnittelu, muotoilu&#10;&#10;Tekoälyllä luotu sisältö voi olla virheellistä.">
            <a:extLst>
              <a:ext uri="{FF2B5EF4-FFF2-40B4-BE49-F238E27FC236}">
                <a16:creationId xmlns:a16="http://schemas.microsoft.com/office/drawing/2014/main" id="{169E9ACD-46E1-75E8-2C2F-92E84267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727637" y="2993885"/>
            <a:ext cx="14832726" cy="2530615"/>
          </a:xfrm>
          <a:prstGeom prst="rect">
            <a:avLst/>
          </a:prstGeom>
          <a:solidFill>
            <a:srgbClr val="E8F1DB"/>
          </a:solidFill>
        </p:spPr>
        <p:txBody>
          <a:bodyPr/>
          <a:lstStyle/>
          <a:p>
            <a:endParaRPr lang="fi-FI" noProof="0" dirty="0"/>
          </a:p>
        </p:txBody>
      </p:sp>
      <p:sp>
        <p:nvSpPr>
          <p:cNvPr id="3" name="TextBox 3"/>
          <p:cNvSpPr txBox="1"/>
          <p:nvPr/>
        </p:nvSpPr>
        <p:spPr>
          <a:xfrm>
            <a:off x="2438400" y="3517253"/>
            <a:ext cx="12952539" cy="1654299"/>
          </a:xfrm>
          <a:prstGeom prst="rect">
            <a:avLst/>
          </a:prstGeom>
        </p:spPr>
        <p:txBody>
          <a:bodyPr lIns="0" tIns="0" rIns="0" bIns="0" rtlCol="0" anchor="t">
            <a:spAutoFit/>
          </a:bodyPr>
          <a:lstStyle/>
          <a:p>
            <a:pPr algn="ctr">
              <a:lnSpc>
                <a:spcPts val="4344"/>
              </a:lnSpc>
            </a:pPr>
            <a:r>
              <a:rPr lang="fi-FI" sz="3681" b="1" noProof="0" dirty="0">
                <a:solidFill>
                  <a:srgbClr val="1F1819"/>
                </a:solidFill>
                <a:latin typeface="Arial Bold"/>
                <a:ea typeface="Arial Bold"/>
                <a:cs typeface="Arial Bold"/>
                <a:sym typeface="Arial Bold"/>
              </a:rPr>
              <a:t>ESI- JA PERUSOPETUKSEN </a:t>
            </a:r>
          </a:p>
          <a:p>
            <a:pPr algn="ctr">
              <a:lnSpc>
                <a:spcPts val="4344"/>
              </a:lnSpc>
            </a:pPr>
            <a:r>
              <a:rPr lang="fi-FI" sz="3681" b="1" noProof="0" dirty="0">
                <a:solidFill>
                  <a:srgbClr val="1F1819"/>
                </a:solidFill>
                <a:latin typeface="Arial Bold"/>
                <a:ea typeface="Arial Bold"/>
                <a:cs typeface="Arial Bold"/>
                <a:sym typeface="Arial Bold"/>
              </a:rPr>
              <a:t>OPPIMISEN TUEN UUDISTUKSEN </a:t>
            </a:r>
          </a:p>
          <a:p>
            <a:pPr algn="ctr">
              <a:lnSpc>
                <a:spcPts val="4344"/>
              </a:lnSpc>
            </a:pPr>
            <a:r>
              <a:rPr lang="fi-FI" sz="3681" b="1" noProof="0" dirty="0">
                <a:solidFill>
                  <a:srgbClr val="1F1819"/>
                </a:solidFill>
                <a:latin typeface="Arial Bold"/>
                <a:ea typeface="Arial Bold"/>
                <a:cs typeface="Arial Bold"/>
                <a:sym typeface="Arial Bold"/>
              </a:rPr>
              <a:t>IDEAPAKKA</a:t>
            </a:r>
            <a:r>
              <a:rPr lang="fi-FI" sz="2800" b="1" noProof="0" dirty="0">
                <a:solidFill>
                  <a:srgbClr val="1F1819"/>
                </a:solidFill>
                <a:latin typeface="Arial Bold"/>
                <a:ea typeface="Arial Bold"/>
                <a:cs typeface="Arial Bold"/>
                <a:sym typeface="Arial Bold"/>
              </a:rPr>
              <a:t> </a:t>
            </a:r>
          </a:p>
        </p:txBody>
      </p:sp>
      <p:pic>
        <p:nvPicPr>
          <p:cNvPr id="4" name="Kuva 3" descr="Kuva, joka sisältää kohteen Grafiikka, Fontti, graafinen suunnittelu, muotoilu&#10;&#10;Tekoälyllä luotu sisältö voi olla virheellistä.">
            <a:extLst>
              <a:ext uri="{FF2B5EF4-FFF2-40B4-BE49-F238E27FC236}">
                <a16:creationId xmlns:a16="http://schemas.microsoft.com/office/drawing/2014/main" id="{EB730120-5FCF-C144-500E-17E99251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6202219" y="2573186"/>
            <a:ext cx="1052903" cy="104431"/>
          </a:xfrm>
          <a:prstGeom prst="rect">
            <a:avLst/>
          </a:prstGeom>
          <a:solidFill>
            <a:srgbClr val="E8F1DB"/>
          </a:solidFill>
        </p:spPr>
        <p:txBody>
          <a:bodyPr/>
          <a:lstStyle/>
          <a:p>
            <a:endParaRPr lang="fi-FI" noProof="0" dirty="0"/>
          </a:p>
        </p:txBody>
      </p:sp>
      <p:grpSp>
        <p:nvGrpSpPr>
          <p:cNvPr id="3" name="Group 3" descr="Osake logo"/>
          <p:cNvGrpSpPr/>
          <p:nvPr/>
        </p:nvGrpSpPr>
        <p:grpSpPr>
          <a:xfrm>
            <a:off x="1689926" y="794471"/>
            <a:ext cx="3689262" cy="8695921"/>
            <a:chOff x="0" y="0"/>
            <a:chExt cx="571563" cy="1347226"/>
          </a:xfrm>
        </p:grpSpPr>
        <p:sp>
          <p:nvSpPr>
            <p:cNvPr id="4" name="Freeform 4"/>
            <p:cNvSpPr/>
            <p:nvPr/>
          </p:nvSpPr>
          <p:spPr>
            <a:xfrm>
              <a:off x="0" y="0"/>
              <a:ext cx="571563" cy="1347226"/>
            </a:xfrm>
            <a:custGeom>
              <a:avLst/>
              <a:gdLst/>
              <a:ahLst/>
              <a:cxnLst/>
              <a:rect l="l" t="t" r="r" b="b"/>
              <a:pathLst>
                <a:path w="571563" h="1347226">
                  <a:moveTo>
                    <a:pt x="0" y="0"/>
                  </a:moveTo>
                  <a:lnTo>
                    <a:pt x="571563" y="0"/>
                  </a:lnTo>
                  <a:lnTo>
                    <a:pt x="571563" y="1347226"/>
                  </a:lnTo>
                  <a:lnTo>
                    <a:pt x="0" y="1347226"/>
                  </a:lnTo>
                  <a:close/>
                </a:path>
              </a:pathLst>
            </a:custGeom>
            <a:blipFill>
              <a:blip r:embed="rId3"/>
              <a:stretch>
                <a:fillRect l="-69712" r="-89015" b="-9766"/>
              </a:stretch>
            </a:blipFill>
          </p:spPr>
          <p:txBody>
            <a:bodyPr/>
            <a:lstStyle/>
            <a:p>
              <a:endParaRPr lang="fi-FI" noProof="0" dirty="0"/>
            </a:p>
          </p:txBody>
        </p:sp>
      </p:grpSp>
      <p:sp>
        <p:nvSpPr>
          <p:cNvPr id="6" name="TextBox 6"/>
          <p:cNvSpPr txBox="1"/>
          <p:nvPr/>
        </p:nvSpPr>
        <p:spPr>
          <a:xfrm>
            <a:off x="6372301" y="1757394"/>
            <a:ext cx="7718451" cy="697230"/>
          </a:xfrm>
          <a:prstGeom prst="rect">
            <a:avLst/>
          </a:prstGeom>
        </p:spPr>
        <p:txBody>
          <a:bodyPr lIns="0" tIns="0" rIns="0" bIns="0" rtlCol="0" anchor="t">
            <a:spAutoFit/>
          </a:bodyPr>
          <a:lstStyle/>
          <a:p>
            <a:pPr algn="l">
              <a:lnSpc>
                <a:spcPts val="5309"/>
              </a:lnSpc>
            </a:pPr>
            <a:r>
              <a:rPr lang="fi-FI" sz="4500" noProof="0" dirty="0">
                <a:solidFill>
                  <a:srgbClr val="1F1819"/>
                </a:solidFill>
                <a:latin typeface="Arial"/>
                <a:ea typeface="Arial"/>
                <a:cs typeface="Arial"/>
                <a:sym typeface="Arial"/>
              </a:rPr>
              <a:t>SISÄLLYSLUETTELO</a:t>
            </a:r>
          </a:p>
        </p:txBody>
      </p:sp>
      <p:sp>
        <p:nvSpPr>
          <p:cNvPr id="7" name="TextBox 7"/>
          <p:cNvSpPr txBox="1"/>
          <p:nvPr/>
        </p:nvSpPr>
        <p:spPr>
          <a:xfrm>
            <a:off x="6395305" y="3157296"/>
            <a:ext cx="9009087" cy="5638210"/>
          </a:xfrm>
          <a:prstGeom prst="rect">
            <a:avLst/>
          </a:prstGeom>
        </p:spPr>
        <p:txBody>
          <a:bodyPr wrap="square" lIns="0" tIns="0" rIns="0" bIns="0" rtlCol="0" anchor="t">
            <a:spAutoFit/>
          </a:bodyPr>
          <a:lstStyle/>
          <a:p>
            <a:pPr algn="l">
              <a:lnSpc>
                <a:spcPts val="2559"/>
              </a:lnSpc>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Ideapakka:</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Vinkkipaketin jalkautus (Oppimisen edellytyksiä tukevat opetusjärjestelyt) s. 9-11</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Oppimisen edellytyksiä tukevia opetusjärjestelyitä s. 12</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Ryhmäkohtainen tuki s. 13-15</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Oppilaskohtainen tuki s. 16-17</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Käytöksellä reagoivat oppilaat ja koulupudokkaat s. 18</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Yhteistyö huoltajat ja koulunkäynninohjaajat s. 19</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Yhteistyö konsultaatiot s. 20</a:t>
            </a:r>
          </a:p>
          <a:p>
            <a:pPr marL="394692" lvl="1" indent="-197346" algn="l">
              <a:lnSpc>
                <a:spcPts val="2559"/>
              </a:lnSpc>
              <a:buFont typeface="Arial"/>
              <a:buChar char="•"/>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Resurssien jakautuminen ja kohdentaminen s. 21</a:t>
            </a:r>
          </a:p>
          <a:p>
            <a:pPr marL="394692" lvl="1" indent="-197346" algn="l">
              <a:lnSpc>
                <a:spcPts val="2559"/>
              </a:lnSpc>
              <a:buFont typeface="Arial"/>
              <a:buChar char="•"/>
            </a:pPr>
            <a:endPar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endParaRPr>
          </a:p>
          <a:p>
            <a:pPr algn="l">
              <a:lnSpc>
                <a:spcPts val="2559"/>
              </a:lnSpc>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Muita keskusteluissa pyörineitä ajatuksen alkuja s. 22</a:t>
            </a:r>
          </a:p>
          <a:p>
            <a:pPr algn="l">
              <a:lnSpc>
                <a:spcPts val="2559"/>
              </a:lnSpc>
            </a:pPr>
            <a:endPar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endParaRPr>
          </a:p>
          <a:p>
            <a:pPr algn="l">
              <a:lnSpc>
                <a:spcPts val="2559"/>
              </a:lnSpc>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Lisätietoja “TÄHÄN VOIT TUTUSTUA TARKEMMIN” ratkaisusta s. 23-32</a:t>
            </a:r>
          </a:p>
          <a:p>
            <a:pPr algn="l">
              <a:lnSpc>
                <a:spcPts val="2559"/>
              </a:lnSpc>
            </a:pPr>
            <a:endPar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endParaRPr>
          </a:p>
          <a:p>
            <a:pPr algn="l">
              <a:lnSpc>
                <a:spcPts val="2559"/>
              </a:lnSpc>
            </a:pPr>
            <a:r>
              <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rPr>
              <a:t>Lähdeluettelo: mistä työpajasta kukin ratkaisuidea on peräisin sekä yhteyshenkilö s. 33</a:t>
            </a:r>
          </a:p>
          <a:p>
            <a:pPr algn="l">
              <a:lnSpc>
                <a:spcPts val="2559"/>
              </a:lnSpc>
            </a:pPr>
            <a:endPar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endParaRPr>
          </a:p>
          <a:p>
            <a:pPr algn="l">
              <a:lnSpc>
                <a:spcPts val="2559"/>
              </a:lnSpc>
            </a:pPr>
            <a:endParaRPr lang="fi-FI" sz="1828" i="1" noProof="0" dirty="0">
              <a:solidFill>
                <a:srgbClr val="1F1819"/>
              </a:solidFill>
              <a:latin typeface="Arial" panose="020B0604020202020204" pitchFamily="34" charset="0"/>
              <a:ea typeface="Source Sans Pro Italics"/>
              <a:cs typeface="Arial" panose="020B0604020202020204" pitchFamily="34" charset="0"/>
              <a:sym typeface="Source Sans Pro Italics"/>
            </a:endParaRPr>
          </a:p>
        </p:txBody>
      </p:sp>
      <p:sp>
        <p:nvSpPr>
          <p:cNvPr id="5" name="TextBox 5"/>
          <p:cNvSpPr txBox="1"/>
          <p:nvPr/>
        </p:nvSpPr>
        <p:spPr>
          <a:xfrm>
            <a:off x="4983495" y="9805377"/>
            <a:ext cx="10677122" cy="174308"/>
          </a:xfrm>
          <a:prstGeom prst="rect">
            <a:avLst/>
          </a:prstGeom>
        </p:spPr>
        <p:txBody>
          <a:bodyPr lIns="0" tIns="0" rIns="0" bIns="0" rtlCol="0" anchor="t">
            <a:spAutoFit/>
          </a:bodyPr>
          <a:lstStyle/>
          <a:p>
            <a:pPr algn="r">
              <a:lnSpc>
                <a:spcPts val="1327"/>
              </a:lnSpc>
            </a:pPr>
            <a:r>
              <a:rPr lang="fi-FI" sz="1125" b="1" spc="281" noProof="0" dirty="0">
                <a:solidFill>
                  <a:srgbClr val="1F1819"/>
                </a:solidFill>
                <a:latin typeface="Arial Bold"/>
                <a:ea typeface="Arial Bold"/>
                <a:cs typeface="Arial Bold"/>
                <a:sym typeface="Arial Bold"/>
              </a:rPr>
              <a:t>OSAKE 2025</a:t>
            </a:r>
          </a:p>
        </p:txBody>
      </p:sp>
      <p:grpSp>
        <p:nvGrpSpPr>
          <p:cNvPr id="8" name="Group 9">
            <a:extLst>
              <a:ext uri="{FF2B5EF4-FFF2-40B4-BE49-F238E27FC236}">
                <a16:creationId xmlns:a16="http://schemas.microsoft.com/office/drawing/2014/main" id="{5778E8AC-E35B-4549-0EF7-CC7769BE1476}"/>
              </a:ext>
              <a:ext uri="{C183D7F6-B498-43B3-948B-1728B52AA6E4}">
                <adec:decorative xmlns:adec="http://schemas.microsoft.com/office/drawing/2017/decorative" val="1"/>
              </a:ext>
            </a:extLst>
          </p:cNvPr>
          <p:cNvGrpSpPr/>
          <p:nvPr/>
        </p:nvGrpSpPr>
        <p:grpSpPr>
          <a:xfrm>
            <a:off x="13920670" y="3771900"/>
            <a:ext cx="4066724" cy="3870602"/>
            <a:chOff x="0" y="0"/>
            <a:chExt cx="812800" cy="812800"/>
          </a:xfrm>
        </p:grpSpPr>
        <p:sp>
          <p:nvSpPr>
            <p:cNvPr id="9" name="Freeform 10">
              <a:extLst>
                <a:ext uri="{FF2B5EF4-FFF2-40B4-BE49-F238E27FC236}">
                  <a16:creationId xmlns:a16="http://schemas.microsoft.com/office/drawing/2014/main" id="{E02D0A10-AAB1-13BD-427F-320497E74C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DF87"/>
            </a:solidFill>
          </p:spPr>
          <p:txBody>
            <a:bodyPr/>
            <a:lstStyle/>
            <a:p>
              <a:endParaRPr lang="fi-FI" noProof="0" dirty="0"/>
            </a:p>
          </p:txBody>
        </p:sp>
        <p:sp>
          <p:nvSpPr>
            <p:cNvPr id="10" name="TextBox 11">
              <a:extLst>
                <a:ext uri="{FF2B5EF4-FFF2-40B4-BE49-F238E27FC236}">
                  <a16:creationId xmlns:a16="http://schemas.microsoft.com/office/drawing/2014/main" id="{4EFAE167-8646-0F5D-4DB7-E4E0DBA8382B}"/>
                </a:ext>
              </a:extLst>
            </p:cNvPr>
            <p:cNvSpPr txBox="1"/>
            <p:nvPr/>
          </p:nvSpPr>
          <p:spPr>
            <a:xfrm>
              <a:off x="76200" y="66675"/>
              <a:ext cx="660400" cy="669925"/>
            </a:xfrm>
            <a:prstGeom prst="rect">
              <a:avLst/>
            </a:prstGeom>
          </p:spPr>
          <p:txBody>
            <a:bodyPr lIns="50800" tIns="50800" rIns="50800" bIns="50800" rtlCol="0" anchor="ctr"/>
            <a:lstStyle/>
            <a:p>
              <a:pPr algn="ctr">
                <a:lnSpc>
                  <a:spcPts val="1239"/>
                </a:lnSpc>
              </a:pPr>
              <a:r>
                <a:rPr lang="fi-FI" sz="1600" i="1" dirty="0">
                  <a:solidFill>
                    <a:srgbClr val="000000"/>
                  </a:solidFill>
                  <a:latin typeface="Arial Italics"/>
                  <a:ea typeface="Arial Italics"/>
                  <a:cs typeface="Arial Italics"/>
                  <a:sym typeface="Arial Italics"/>
                </a:rPr>
                <a:t>MIKÄ VINKKIPAKETTI?</a:t>
              </a:r>
            </a:p>
            <a:p>
              <a:pPr algn="ctr">
                <a:lnSpc>
                  <a:spcPts val="1239"/>
                </a:lnSpc>
              </a:pPr>
              <a:endParaRPr lang="fi-FI" sz="1600" i="1" dirty="0">
                <a:solidFill>
                  <a:srgbClr val="000000"/>
                </a:solidFill>
                <a:latin typeface="Arial Italics"/>
                <a:ea typeface="Arial Italics"/>
                <a:cs typeface="Arial Italics"/>
                <a:sym typeface="Arial Italics"/>
              </a:endParaRPr>
            </a:p>
            <a:p>
              <a:pPr algn="ctr">
                <a:lnSpc>
                  <a:spcPts val="1239"/>
                </a:lnSpc>
              </a:pPr>
              <a:r>
                <a:rPr lang="fi-FI" sz="1600" i="1" noProof="0" dirty="0" err="1">
                  <a:solidFill>
                    <a:srgbClr val="000000"/>
                  </a:solidFill>
                  <a:latin typeface="Arial Italics"/>
                  <a:ea typeface="Arial Italics"/>
                  <a:cs typeface="Arial Italics"/>
                  <a:sym typeface="Arial Italics"/>
                </a:rPr>
                <a:t>Osakeen</a:t>
              </a:r>
              <a:r>
                <a:rPr lang="fi-FI" sz="1600" i="1" noProof="0" dirty="0">
                  <a:solidFill>
                    <a:srgbClr val="000000"/>
                  </a:solidFill>
                  <a:latin typeface="Arial Italics"/>
                  <a:ea typeface="Arial Italics"/>
                  <a:cs typeface="Arial Italics"/>
                  <a:sym typeface="Arial Italics"/>
                </a:rPr>
                <a:t> julkaisema vinkkipaketti oppimisen edellytyksiä tukeviin opetusjärjestelyihin on suunnattu kouluyhteisössä toimivan esi- ja perusopetuksen opetuksen järjestämisen tueksi. </a:t>
              </a:r>
            </a:p>
            <a:p>
              <a:pPr algn="ctr">
                <a:lnSpc>
                  <a:spcPts val="1239"/>
                </a:lnSpc>
              </a:pPr>
              <a:endParaRPr lang="fi-FI" sz="1600" i="1" dirty="0">
                <a:solidFill>
                  <a:srgbClr val="000000"/>
                </a:solidFill>
                <a:latin typeface="Arial Italics"/>
                <a:ea typeface="Arial Italics"/>
                <a:cs typeface="Arial Italics"/>
                <a:sym typeface="Arial Italics"/>
              </a:endParaRPr>
            </a:p>
            <a:p>
              <a:pPr algn="ctr">
                <a:lnSpc>
                  <a:spcPts val="1239"/>
                </a:lnSpc>
              </a:pPr>
              <a:r>
                <a:rPr lang="fi-FI" sz="1600" i="1" noProof="0" dirty="0">
                  <a:solidFill>
                    <a:srgbClr val="000000"/>
                  </a:solidFill>
                  <a:latin typeface="Arial Italics"/>
                  <a:ea typeface="Arial Italics"/>
                  <a:cs typeface="Arial Italics"/>
                  <a:sym typeface="Arial Italics"/>
                </a:rPr>
                <a:t>Löydät sen Osakkeen kotisivuilta: </a:t>
              </a:r>
              <a:r>
                <a:rPr lang="fi-FI" sz="1600" i="1" noProof="0" dirty="0">
                  <a:solidFill>
                    <a:srgbClr val="000000"/>
                  </a:solidFill>
                  <a:latin typeface="Arial Italics"/>
                  <a:ea typeface="Arial Italics"/>
                  <a:cs typeface="Arial Italics"/>
                  <a:sym typeface="Arial Italics"/>
                  <a:hlinkClick r:id="rId4"/>
                </a:rPr>
                <a:t>Oppimisen tuen uudistus: Seudun oma vinkkipaketti</a:t>
              </a:r>
              <a:endParaRPr lang="fi-FI" sz="1600" i="1" noProof="0" dirty="0">
                <a:solidFill>
                  <a:srgbClr val="000000"/>
                </a:solidFill>
                <a:latin typeface="Arial Italics"/>
                <a:ea typeface="Arial Italics"/>
                <a:cs typeface="Arial Italics"/>
                <a:sym typeface="Arial Italics"/>
              </a:endParaRPr>
            </a:p>
          </p:txBody>
        </p:sp>
      </p:grpSp>
      <p:pic>
        <p:nvPicPr>
          <p:cNvPr id="11" name="Kuva 10" descr="Kuva, joka sisältää kohteen piha-, puu, pyörä, Polkupyörän kiekko&#10;&#10;Tekoälyllä luotu sisältö voi olla virheellistä.">
            <a:extLst>
              <a:ext uri="{FF2B5EF4-FFF2-40B4-BE49-F238E27FC236}">
                <a16:creationId xmlns:a16="http://schemas.microsoft.com/office/drawing/2014/main" id="{0EAEE7DE-3FAD-0A84-F041-5652581A1009}"/>
              </a:ext>
            </a:extLst>
          </p:cNvPr>
          <p:cNvPicPr>
            <a:picLocks noChangeAspect="1"/>
          </p:cNvPicPr>
          <p:nvPr/>
        </p:nvPicPr>
        <p:blipFill>
          <a:blip r:embed="rId5">
            <a:alphaModFix amt="84000"/>
            <a:extLst>
              <a:ext uri="{28A0092B-C50C-407E-A947-70E740481C1C}">
                <a14:useLocalDpi xmlns:a14="http://schemas.microsoft.com/office/drawing/2010/main" val="0"/>
              </a:ext>
            </a:extLst>
          </a:blip>
          <a:srcRect l="33086" t="10" r="27902" b="-10"/>
          <a:stretch>
            <a:fillRect/>
          </a:stretch>
        </p:blipFill>
        <p:spPr>
          <a:xfrm>
            <a:off x="0" y="0"/>
            <a:ext cx="6019801" cy="10287000"/>
          </a:xfrm>
          <a:prstGeom prst="rect">
            <a:avLst/>
          </a:prstGeom>
        </p:spPr>
      </p:pic>
      <p:pic>
        <p:nvPicPr>
          <p:cNvPr id="12" name="Kuva 11" descr="Kuva, joka sisältää kohteen Grafiikka, Fontti, graafinen suunnittelu, muotoilu&#10;&#10;Tekoälyllä luotu sisältö voi olla virheellistä.">
            <a:extLst>
              <a:ext uri="{FF2B5EF4-FFF2-40B4-BE49-F238E27FC236}">
                <a16:creationId xmlns:a16="http://schemas.microsoft.com/office/drawing/2014/main" id="{DD701BBB-E704-2402-83B6-C17D9B0C7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3174" y="549875"/>
            <a:ext cx="2209800" cy="4891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2100" y="826052"/>
            <a:ext cx="17923800" cy="791400"/>
            <a:chOff x="0" y="0"/>
            <a:chExt cx="23898400" cy="1055200"/>
          </a:xfrm>
        </p:grpSpPr>
        <p:sp>
          <p:nvSpPr>
            <p:cNvPr id="3" name="Freeform 3"/>
            <p:cNvSpPr/>
            <p:nvPr/>
          </p:nvSpPr>
          <p:spPr>
            <a:xfrm>
              <a:off x="0" y="0"/>
              <a:ext cx="23898352" cy="1055243"/>
            </a:xfrm>
            <a:custGeom>
              <a:avLst/>
              <a:gdLst/>
              <a:ahLst/>
              <a:cxnLst/>
              <a:rect l="l" t="t" r="r" b="b"/>
              <a:pathLst>
                <a:path w="23898352" h="1055243">
                  <a:moveTo>
                    <a:pt x="0" y="0"/>
                  </a:moveTo>
                  <a:lnTo>
                    <a:pt x="23898352" y="0"/>
                  </a:lnTo>
                  <a:lnTo>
                    <a:pt x="23898352" y="1055243"/>
                  </a:lnTo>
                  <a:lnTo>
                    <a:pt x="0" y="1055243"/>
                  </a:lnTo>
                  <a:close/>
                </a:path>
              </a:pathLst>
            </a:custGeom>
            <a:solidFill>
              <a:srgbClr val="E8F1DB"/>
            </a:solidFill>
            <a:ln w="12700">
              <a:solidFill>
                <a:srgbClr val="000000"/>
              </a:solidFill>
            </a:ln>
          </p:spPr>
          <p:txBody>
            <a:bodyPr/>
            <a:lstStyle/>
            <a:p>
              <a:endParaRPr lang="fi-FI" noProof="0" dirty="0"/>
            </a:p>
          </p:txBody>
        </p:sp>
        <p:sp>
          <p:nvSpPr>
            <p:cNvPr id="4" name="TextBox 4"/>
            <p:cNvSpPr txBox="1"/>
            <p:nvPr/>
          </p:nvSpPr>
          <p:spPr>
            <a:xfrm>
              <a:off x="0" y="-9525"/>
              <a:ext cx="23898400" cy="1064725"/>
            </a:xfrm>
            <a:prstGeom prst="rect">
              <a:avLst/>
            </a:prstGeom>
          </p:spPr>
          <p:txBody>
            <a:bodyPr lIns="50800" tIns="50800" rIns="50800" bIns="50800" rtlCol="0" anchor="ctr"/>
            <a:lstStyle/>
            <a:p>
              <a:pPr algn="ctr">
                <a:lnSpc>
                  <a:spcPts val="2879"/>
                </a:lnSpc>
              </a:pPr>
              <a:r>
                <a:rPr lang="fi-FI" sz="2400" b="1" noProof="0" dirty="0">
                  <a:solidFill>
                    <a:srgbClr val="000000"/>
                  </a:solidFill>
                  <a:latin typeface="Arial Bold"/>
                  <a:ea typeface="Arial Bold"/>
                  <a:cs typeface="Arial Bold"/>
                  <a:sym typeface="Arial Bold"/>
                </a:rPr>
                <a:t>IDEAPAKKA - </a:t>
              </a:r>
              <a:r>
                <a:rPr lang="fi-FI" sz="2400" b="1" noProof="0" dirty="0">
                  <a:solidFill>
                    <a:srgbClr val="EA6D49"/>
                  </a:solidFill>
                  <a:latin typeface="Arial Bold"/>
                  <a:ea typeface="Arial Bold"/>
                  <a:cs typeface="Arial Bold"/>
                  <a:sym typeface="Arial Bold"/>
                </a:rPr>
                <a:t>VINKKIPAKETIN JALKAUTUS</a:t>
              </a:r>
            </a:p>
          </p:txBody>
        </p:sp>
      </p:grpSp>
      <p:grpSp>
        <p:nvGrpSpPr>
          <p:cNvPr id="5" name="Group 5">
            <a:extLst>
              <a:ext uri="{C183D7F6-B498-43B3-948B-1728B52AA6E4}">
                <adec:decorative xmlns:adec="http://schemas.microsoft.com/office/drawing/2017/decorative" val="1"/>
              </a:ext>
            </a:extLst>
          </p:cNvPr>
          <p:cNvGrpSpPr/>
          <p:nvPr/>
        </p:nvGrpSpPr>
        <p:grpSpPr>
          <a:xfrm>
            <a:off x="1783268" y="2506214"/>
            <a:ext cx="4145038" cy="5274571"/>
            <a:chOff x="0" y="0"/>
            <a:chExt cx="1091697" cy="1389187"/>
          </a:xfrm>
        </p:grpSpPr>
        <p:sp>
          <p:nvSpPr>
            <p:cNvPr id="6" name="Freeform 6"/>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7" name="TextBox 7"/>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8" name="TextBox 8"/>
          <p:cNvSpPr txBox="1"/>
          <p:nvPr/>
        </p:nvSpPr>
        <p:spPr>
          <a:xfrm>
            <a:off x="2035638" y="2831974"/>
            <a:ext cx="3640296" cy="3821559"/>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Vinkkipaketin oivalluttaminen aineen/luokanopettajille vuosikellomaisesti:</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Yhdessä kunnassa </a:t>
            </a:r>
            <a:r>
              <a:rPr lang="fi-FI" sz="1599" dirty="0">
                <a:solidFill>
                  <a:srgbClr val="1F1819"/>
                </a:solidFill>
                <a:latin typeface="Arial"/>
                <a:ea typeface="Arial"/>
                <a:cs typeface="Arial"/>
                <a:sym typeface="Arial"/>
              </a:rPr>
              <a:t>laadittiin</a:t>
            </a:r>
            <a:r>
              <a:rPr lang="fi-FI" sz="1599" noProof="0" dirty="0">
                <a:solidFill>
                  <a:srgbClr val="1F1819"/>
                </a:solidFill>
                <a:latin typeface="Arial"/>
                <a:ea typeface="Arial"/>
                <a:cs typeface="Arial"/>
                <a:sym typeface="Arial"/>
              </a:rPr>
              <a:t> suunnitelma vinkkipaketin oivalluttamiseksi vuosikellomaisesti: Erityisopettajat kirjaavat kahden viikon ajan käyttämiään keinoja ja mallintavat </a:t>
            </a:r>
            <a:r>
              <a:rPr lang="fi-FI" sz="1599" dirty="0">
                <a:solidFill>
                  <a:srgbClr val="1F1819"/>
                </a:solidFill>
                <a:latin typeface="Arial"/>
                <a:ea typeface="Arial"/>
                <a:cs typeface="Arial"/>
                <a:sym typeface="Arial"/>
              </a:rPr>
              <a:t>nämä myöhemmin</a:t>
            </a:r>
            <a:r>
              <a:rPr lang="fi-FI" sz="1599" noProof="0" dirty="0">
                <a:solidFill>
                  <a:srgbClr val="1F1819"/>
                </a:solidFill>
                <a:latin typeface="Arial"/>
                <a:ea typeface="Arial"/>
                <a:cs typeface="Arial"/>
                <a:sym typeface="Arial"/>
              </a:rPr>
              <a:t> aineen-/ luokanopettajille luokassa. Esimerkiksi erityisopettaja voi mallintaa tunnin ennustettavuutta kirjaamalla taululle tunnin </a:t>
            </a:r>
            <a:r>
              <a:rPr lang="fi-FI" sz="1599" dirty="0">
                <a:solidFill>
                  <a:srgbClr val="1F1819"/>
                </a:solidFill>
                <a:latin typeface="Arial"/>
                <a:ea typeface="Arial"/>
                <a:cs typeface="Arial"/>
                <a:sym typeface="Arial"/>
              </a:rPr>
              <a:t>kulun.</a:t>
            </a:r>
            <a:r>
              <a:rPr lang="fi-FI" sz="1599" noProof="0" dirty="0">
                <a:solidFill>
                  <a:srgbClr val="1F1819"/>
                </a:solidFill>
                <a:latin typeface="Arial"/>
                <a:ea typeface="Arial"/>
                <a:cs typeface="Arial"/>
                <a:sym typeface="Arial"/>
              </a:rPr>
              <a:t> </a:t>
            </a:r>
          </a:p>
          <a:p>
            <a:pPr algn="l">
              <a:lnSpc>
                <a:spcPts val="1829"/>
              </a:lnSpc>
              <a:spcBef>
                <a:spcPct val="0"/>
              </a:spcBef>
            </a:pPr>
            <a:endParaRPr lang="fi-FI" sz="1599" noProof="0" dirty="0">
              <a:solidFill>
                <a:srgbClr val="1F1819"/>
              </a:solidFill>
              <a:latin typeface="Arial"/>
              <a:ea typeface="Arial"/>
              <a:cs typeface="Arial"/>
              <a:sym typeface="Arial"/>
            </a:endParaRPr>
          </a:p>
        </p:txBody>
      </p:sp>
      <p:grpSp>
        <p:nvGrpSpPr>
          <p:cNvPr id="9" name="Group 9">
            <a:extLst>
              <a:ext uri="{C183D7F6-B498-43B3-948B-1728B52AA6E4}">
                <adec:decorative xmlns:adec="http://schemas.microsoft.com/office/drawing/2017/decorative" val="1"/>
              </a:ext>
            </a:extLst>
          </p:cNvPr>
          <p:cNvGrpSpPr/>
          <p:nvPr/>
        </p:nvGrpSpPr>
        <p:grpSpPr>
          <a:xfrm>
            <a:off x="6912705" y="2506214"/>
            <a:ext cx="4145038" cy="5265912"/>
            <a:chOff x="0" y="0"/>
            <a:chExt cx="1091697" cy="1386907"/>
          </a:xfrm>
        </p:grpSpPr>
        <p:sp>
          <p:nvSpPr>
            <p:cNvPr id="10" name="Freeform 10"/>
            <p:cNvSpPr/>
            <p:nvPr/>
          </p:nvSpPr>
          <p:spPr>
            <a:xfrm>
              <a:off x="0" y="0"/>
              <a:ext cx="1091697" cy="1386907"/>
            </a:xfrm>
            <a:custGeom>
              <a:avLst/>
              <a:gdLst/>
              <a:ahLst/>
              <a:cxnLst/>
              <a:rect l="l" t="t" r="r" b="b"/>
              <a:pathLst>
                <a:path w="1091697" h="1386907">
                  <a:moveTo>
                    <a:pt x="0" y="0"/>
                  </a:moveTo>
                  <a:lnTo>
                    <a:pt x="1091697" y="0"/>
                  </a:lnTo>
                  <a:lnTo>
                    <a:pt x="1091697" y="1386907"/>
                  </a:lnTo>
                  <a:lnTo>
                    <a:pt x="0" y="1386907"/>
                  </a:lnTo>
                  <a:close/>
                </a:path>
              </a:pathLst>
            </a:custGeom>
            <a:solidFill>
              <a:srgbClr val="E8F1DB"/>
            </a:solidFill>
          </p:spPr>
          <p:txBody>
            <a:bodyPr/>
            <a:lstStyle/>
            <a:p>
              <a:endParaRPr lang="fi-FI" noProof="0" dirty="0"/>
            </a:p>
          </p:txBody>
        </p:sp>
        <p:sp>
          <p:nvSpPr>
            <p:cNvPr id="11" name="TextBox 11"/>
            <p:cNvSpPr txBox="1"/>
            <p:nvPr/>
          </p:nvSpPr>
          <p:spPr>
            <a:xfrm>
              <a:off x="0" y="-9525"/>
              <a:ext cx="1091697" cy="1396432"/>
            </a:xfrm>
            <a:prstGeom prst="rect">
              <a:avLst/>
            </a:prstGeom>
          </p:spPr>
          <p:txBody>
            <a:bodyPr lIns="50800" tIns="50800" rIns="50800" bIns="50800" rtlCol="0" anchor="ctr"/>
            <a:lstStyle/>
            <a:p>
              <a:pPr algn="ctr">
                <a:lnSpc>
                  <a:spcPts val="1829"/>
                </a:lnSpc>
              </a:pPr>
              <a:endParaRPr lang="fi-FI" noProof="0" dirty="0"/>
            </a:p>
          </p:txBody>
        </p:sp>
      </p:grpSp>
      <p:grpSp>
        <p:nvGrpSpPr>
          <p:cNvPr id="12" name="Group 12">
            <a:extLst>
              <a:ext uri="{C183D7F6-B498-43B3-948B-1728B52AA6E4}">
                <adec:decorative xmlns:adec="http://schemas.microsoft.com/office/drawing/2017/decorative" val="1"/>
              </a:ext>
            </a:extLst>
          </p:cNvPr>
          <p:cNvGrpSpPr/>
          <p:nvPr/>
        </p:nvGrpSpPr>
        <p:grpSpPr>
          <a:xfrm>
            <a:off x="11798958" y="2497555"/>
            <a:ext cx="4145038" cy="5274571"/>
            <a:chOff x="0" y="0"/>
            <a:chExt cx="1091697" cy="1389187"/>
          </a:xfrm>
        </p:grpSpPr>
        <p:sp>
          <p:nvSpPr>
            <p:cNvPr id="13" name="Freeform 13"/>
            <p:cNvSpPr/>
            <p:nvPr/>
          </p:nvSpPr>
          <p:spPr>
            <a:xfrm>
              <a:off x="0" y="0"/>
              <a:ext cx="1091697" cy="1389187"/>
            </a:xfrm>
            <a:custGeom>
              <a:avLst/>
              <a:gdLst/>
              <a:ahLst/>
              <a:cxnLst/>
              <a:rect l="l" t="t" r="r" b="b"/>
              <a:pathLst>
                <a:path w="1091697" h="1389187">
                  <a:moveTo>
                    <a:pt x="0" y="0"/>
                  </a:moveTo>
                  <a:lnTo>
                    <a:pt x="1091697" y="0"/>
                  </a:lnTo>
                  <a:lnTo>
                    <a:pt x="1091697" y="1389187"/>
                  </a:lnTo>
                  <a:lnTo>
                    <a:pt x="0" y="1389187"/>
                  </a:lnTo>
                  <a:close/>
                </a:path>
              </a:pathLst>
            </a:custGeom>
            <a:solidFill>
              <a:srgbClr val="E8F1DB"/>
            </a:solidFill>
          </p:spPr>
          <p:txBody>
            <a:bodyPr/>
            <a:lstStyle/>
            <a:p>
              <a:endParaRPr lang="fi-FI" noProof="0" dirty="0"/>
            </a:p>
          </p:txBody>
        </p:sp>
        <p:sp>
          <p:nvSpPr>
            <p:cNvPr id="14" name="TextBox 14"/>
            <p:cNvSpPr txBox="1"/>
            <p:nvPr/>
          </p:nvSpPr>
          <p:spPr>
            <a:xfrm>
              <a:off x="0" y="-9525"/>
              <a:ext cx="1091697" cy="1398712"/>
            </a:xfrm>
            <a:prstGeom prst="rect">
              <a:avLst/>
            </a:prstGeom>
          </p:spPr>
          <p:txBody>
            <a:bodyPr lIns="50800" tIns="50800" rIns="50800" bIns="50800" rtlCol="0" anchor="ctr"/>
            <a:lstStyle/>
            <a:p>
              <a:pPr algn="ctr">
                <a:lnSpc>
                  <a:spcPts val="1829"/>
                </a:lnSpc>
              </a:pPr>
              <a:endParaRPr lang="fi-FI" noProof="0" dirty="0"/>
            </a:p>
          </p:txBody>
        </p:sp>
      </p:grpSp>
      <p:sp>
        <p:nvSpPr>
          <p:cNvPr id="15" name="TextBox 15"/>
          <p:cNvSpPr txBox="1"/>
          <p:nvPr/>
        </p:nvSpPr>
        <p:spPr>
          <a:xfrm>
            <a:off x="12038818" y="2970023"/>
            <a:ext cx="3640296" cy="4193456"/>
          </a:xfrm>
          <a:prstGeom prst="rect">
            <a:avLst/>
          </a:prstGeom>
        </p:spPr>
        <p:txBody>
          <a:bodyPr lIns="0" tIns="0" rIns="0" bIns="0" rtlCol="0" anchor="t">
            <a:spAutoFit/>
          </a:bodyPr>
          <a:lstStyle/>
          <a:p>
            <a:pPr algn="l">
              <a:lnSpc>
                <a:spcPts val="2360"/>
              </a:lnSpc>
              <a:spcBef>
                <a:spcPct val="0"/>
              </a:spcBef>
            </a:pPr>
            <a:r>
              <a:rPr lang="fi-FI" sz="2000" b="1" noProof="0" dirty="0">
                <a:solidFill>
                  <a:srgbClr val="1F1819"/>
                </a:solidFill>
                <a:latin typeface="Arial Bold"/>
                <a:ea typeface="Arial Bold"/>
                <a:cs typeface="Arial Bold"/>
                <a:sym typeface="Arial Bold"/>
              </a:rPr>
              <a:t>Vinkkipaketin jalkauttaminen: </a:t>
            </a:r>
          </a:p>
          <a:p>
            <a:pPr algn="l">
              <a:lnSpc>
                <a:spcPts val="1829"/>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suunnitelma vinkkipaketin jalkauttamiseksi on seuraava: </a:t>
            </a:r>
          </a:p>
          <a:p>
            <a:pPr algn="l">
              <a:lnSpc>
                <a:spcPts val="1887"/>
              </a:lnSpc>
              <a:spcBef>
                <a:spcPct val="0"/>
              </a:spcBef>
            </a:pPr>
            <a:endParaRPr lang="fi-FI" sz="1599" noProof="0" dirty="0">
              <a:solidFill>
                <a:srgbClr val="1F1819"/>
              </a:solidFill>
              <a:latin typeface="Arial"/>
              <a:ea typeface="Arial"/>
              <a:cs typeface="Arial"/>
              <a:sym typeface="Arial"/>
            </a:endParaRPr>
          </a:p>
          <a:p>
            <a:pPr marL="345439" lvl="1" indent="-172720" algn="l">
              <a:lnSpc>
                <a:spcPts val="1887"/>
              </a:lnSpc>
              <a:spcBef>
                <a:spcPct val="0"/>
              </a:spcBef>
              <a:buFont typeface="Arial"/>
              <a:buChar char="•"/>
            </a:pPr>
            <a:r>
              <a:rPr lang="fi-FI" sz="1599" noProof="0" dirty="0">
                <a:solidFill>
                  <a:srgbClr val="1F1819"/>
                </a:solidFill>
                <a:latin typeface="Arial"/>
                <a:ea typeface="Arial"/>
                <a:cs typeface="Arial"/>
                <a:sym typeface="Arial"/>
              </a:rPr>
              <a:t>Vinkkipaketin käydään läpi yhteisellä ajalla (YS/veso) erityisopettajan fasilitoimassa “työpajassa”</a:t>
            </a:r>
            <a:r>
              <a:rPr lang="fi-FI" sz="1599" dirty="0">
                <a:solidFill>
                  <a:srgbClr val="1F1819"/>
                </a:solidFill>
                <a:latin typeface="Arial"/>
                <a:ea typeface="Arial"/>
                <a:cs typeface="Arial"/>
                <a:sym typeface="Arial"/>
              </a:rPr>
              <a:t>.</a:t>
            </a:r>
            <a:endParaRPr lang="fi-FI" sz="1599" noProof="0" dirty="0">
              <a:solidFill>
                <a:srgbClr val="1F1819"/>
              </a:solidFill>
              <a:latin typeface="Arial"/>
              <a:ea typeface="Arial"/>
              <a:cs typeface="Arial"/>
              <a:sym typeface="Arial"/>
            </a:endParaRPr>
          </a:p>
          <a:p>
            <a:pPr marL="345439" lvl="1" indent="-172720" algn="l">
              <a:lnSpc>
                <a:spcPts val="1887"/>
              </a:lnSpc>
              <a:spcBef>
                <a:spcPct val="0"/>
              </a:spcBef>
              <a:buFont typeface="Arial"/>
              <a:buChar char="•"/>
            </a:pPr>
            <a:r>
              <a:rPr lang="fi-FI" sz="1599" noProof="0" dirty="0">
                <a:solidFill>
                  <a:srgbClr val="1F1819"/>
                </a:solidFill>
                <a:latin typeface="Arial"/>
                <a:ea typeface="Arial"/>
                <a:cs typeface="Arial"/>
                <a:sym typeface="Arial"/>
              </a:rPr>
              <a:t>Työpajaan valitaan tietyt teemat, ja ensinnä työskennellään itsenäisesti: Mitkä käytännöt toimivat? Mitä kokeillaan? </a:t>
            </a:r>
          </a:p>
          <a:p>
            <a:pPr marL="345439" lvl="1" indent="-172720" algn="l">
              <a:lnSpc>
                <a:spcPts val="1887"/>
              </a:lnSpc>
              <a:spcBef>
                <a:spcPct val="0"/>
              </a:spcBef>
              <a:buFont typeface="Arial"/>
              <a:buChar char="•"/>
            </a:pPr>
            <a:r>
              <a:rPr lang="fi-FI" sz="1599" noProof="0" dirty="0">
                <a:solidFill>
                  <a:srgbClr val="1F1819"/>
                </a:solidFill>
                <a:latin typeface="Arial"/>
                <a:ea typeface="Arial"/>
                <a:cs typeface="Arial"/>
                <a:sym typeface="Arial"/>
              </a:rPr>
              <a:t>Itsenäisen työskentelyn jälkeen jaetaan havainnot ryhmässä; mikä toimii ja nostetaan esiin parhaat käytännöt ("helmet”).</a:t>
            </a:r>
          </a:p>
        </p:txBody>
      </p:sp>
      <p:sp>
        <p:nvSpPr>
          <p:cNvPr id="16" name="Freeform 16">
            <a:extLst>
              <a:ext uri="{C183D7F6-B498-43B3-948B-1728B52AA6E4}">
                <adec:decorative xmlns:adec="http://schemas.microsoft.com/office/drawing/2017/decorative" val="1"/>
              </a:ext>
            </a:extLst>
          </p:cNvPr>
          <p:cNvSpPr/>
          <p:nvPr/>
        </p:nvSpPr>
        <p:spPr>
          <a:xfrm>
            <a:off x="4933723" y="6455116"/>
            <a:ext cx="714264" cy="1180601"/>
          </a:xfrm>
          <a:custGeom>
            <a:avLst/>
            <a:gdLst/>
            <a:ahLst/>
            <a:cxnLst/>
            <a:rect l="l" t="t" r="r" b="b"/>
            <a:pathLst>
              <a:path w="714264" h="1180601">
                <a:moveTo>
                  <a:pt x="0" y="0"/>
                </a:moveTo>
                <a:lnTo>
                  <a:pt x="714264" y="0"/>
                </a:lnTo>
                <a:lnTo>
                  <a:pt x="714264" y="1180601"/>
                </a:lnTo>
                <a:lnTo>
                  <a:pt x="0" y="1180601"/>
                </a:lnTo>
                <a:lnTo>
                  <a:pt x="0" y="0"/>
                </a:lnTo>
                <a:close/>
              </a:path>
            </a:pathLst>
          </a:custGeom>
          <a:blipFill>
            <a:blip r:embed="rId2"/>
            <a:stretch>
              <a:fillRect/>
            </a:stretch>
          </a:blipFill>
        </p:spPr>
        <p:txBody>
          <a:bodyPr/>
          <a:lstStyle/>
          <a:p>
            <a:endParaRPr lang="fi-FI" noProof="0" dirty="0"/>
          </a:p>
        </p:txBody>
      </p:sp>
      <p:sp>
        <p:nvSpPr>
          <p:cNvPr id="17" name="Freeform 17">
            <a:extLst>
              <a:ext uri="{C183D7F6-B498-43B3-948B-1728B52AA6E4}">
                <adec:decorative xmlns:adec="http://schemas.microsoft.com/office/drawing/2017/decorative" val="1"/>
              </a:ext>
            </a:extLst>
          </p:cNvPr>
          <p:cNvSpPr/>
          <p:nvPr/>
        </p:nvSpPr>
        <p:spPr>
          <a:xfrm>
            <a:off x="14782799" y="6972300"/>
            <a:ext cx="746995" cy="663416"/>
          </a:xfrm>
          <a:custGeom>
            <a:avLst/>
            <a:gdLst/>
            <a:ahLst/>
            <a:cxnLst/>
            <a:rect l="l" t="t" r="r" b="b"/>
            <a:pathLst>
              <a:path w="805246" h="823781">
                <a:moveTo>
                  <a:pt x="0" y="0"/>
                </a:moveTo>
                <a:lnTo>
                  <a:pt x="805246" y="0"/>
                </a:lnTo>
                <a:lnTo>
                  <a:pt x="805246" y="823782"/>
                </a:lnTo>
                <a:lnTo>
                  <a:pt x="0" y="823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noProof="0" dirty="0"/>
          </a:p>
        </p:txBody>
      </p:sp>
      <p:sp>
        <p:nvSpPr>
          <p:cNvPr id="18" name="Freeform 18">
            <a:extLst>
              <a:ext uri="{C183D7F6-B498-43B3-948B-1728B52AA6E4}">
                <adec:decorative xmlns:adec="http://schemas.microsoft.com/office/drawing/2017/decorative" val="1"/>
              </a:ext>
            </a:extLst>
          </p:cNvPr>
          <p:cNvSpPr/>
          <p:nvPr/>
        </p:nvSpPr>
        <p:spPr>
          <a:xfrm>
            <a:off x="9982200" y="6896099"/>
            <a:ext cx="788348" cy="739617"/>
          </a:xfrm>
          <a:custGeom>
            <a:avLst/>
            <a:gdLst/>
            <a:ahLst/>
            <a:cxnLst/>
            <a:rect l="l" t="t" r="r" b="b"/>
            <a:pathLst>
              <a:path w="888241" h="892704">
                <a:moveTo>
                  <a:pt x="0" y="0"/>
                </a:moveTo>
                <a:lnTo>
                  <a:pt x="888240" y="0"/>
                </a:lnTo>
                <a:lnTo>
                  <a:pt x="888240" y="892704"/>
                </a:lnTo>
                <a:lnTo>
                  <a:pt x="0" y="892704"/>
                </a:lnTo>
                <a:lnTo>
                  <a:pt x="0" y="0"/>
                </a:lnTo>
                <a:close/>
              </a:path>
            </a:pathLst>
          </a:custGeom>
          <a:blipFill>
            <a:blip r:embed="rId5"/>
            <a:stretch>
              <a:fillRect/>
            </a:stretch>
          </a:blipFill>
        </p:spPr>
        <p:txBody>
          <a:bodyPr/>
          <a:lstStyle/>
          <a:p>
            <a:endParaRPr lang="fi-FI" noProof="0" dirty="0"/>
          </a:p>
        </p:txBody>
      </p:sp>
      <p:sp>
        <p:nvSpPr>
          <p:cNvPr id="19" name="TextBox 19"/>
          <p:cNvSpPr txBox="1"/>
          <p:nvPr/>
        </p:nvSpPr>
        <p:spPr>
          <a:xfrm>
            <a:off x="7165076" y="2831974"/>
            <a:ext cx="3640296" cy="4385816"/>
          </a:xfrm>
          <a:prstGeom prst="rect">
            <a:avLst/>
          </a:prstGeom>
        </p:spPr>
        <p:txBody>
          <a:bodyPr lIns="0" tIns="0" rIns="0" bIns="0" rtlCol="0" anchor="t">
            <a:spAutoFit/>
          </a:bodyPr>
          <a:lstStyle/>
          <a:p>
            <a:pPr algn="l">
              <a:lnSpc>
                <a:spcPts val="2360"/>
              </a:lnSpc>
            </a:pPr>
            <a:r>
              <a:rPr lang="fi-FI" sz="2000" b="1" noProof="0" dirty="0">
                <a:solidFill>
                  <a:srgbClr val="1F1819"/>
                </a:solidFill>
                <a:latin typeface="Arial Bold"/>
                <a:ea typeface="Arial Bold"/>
                <a:cs typeface="Arial Bold"/>
                <a:sym typeface="Arial Bold"/>
              </a:rPr>
              <a:t>Oppimisen edellytyksiä tukevien opetusjärjestelyiden toteutuminen (Rehtorit):</a:t>
            </a:r>
          </a:p>
          <a:p>
            <a:pPr algn="l">
              <a:lnSpc>
                <a:spcPts val="2360"/>
              </a:lnSpc>
              <a:spcBef>
                <a:spcPct val="0"/>
              </a:spcBef>
            </a:pPr>
            <a:endParaRPr lang="fi-FI" sz="2000" b="1" noProof="0" dirty="0">
              <a:solidFill>
                <a:srgbClr val="1F1819"/>
              </a:solidFill>
              <a:latin typeface="Arial Bold"/>
              <a:ea typeface="Arial Bold"/>
              <a:cs typeface="Arial Bold"/>
              <a:sym typeface="Arial Bold"/>
            </a:endParaRPr>
          </a:p>
          <a:p>
            <a:pPr algn="l">
              <a:lnSpc>
                <a:spcPts val="1887"/>
              </a:lnSpc>
              <a:spcBef>
                <a:spcPct val="0"/>
              </a:spcBef>
            </a:pPr>
            <a:r>
              <a:rPr lang="fi-FI" sz="1599" noProof="0" dirty="0">
                <a:solidFill>
                  <a:srgbClr val="1F1819"/>
                </a:solidFill>
                <a:latin typeface="Arial"/>
                <a:ea typeface="Arial"/>
                <a:cs typeface="Arial"/>
                <a:sym typeface="Arial"/>
              </a:rPr>
              <a:t>Eräässä kunnassa rehtoreiden suunnitelma tuen monipuolisen toteutuksen varmistamiseksi on seuraava:</a:t>
            </a:r>
          </a:p>
          <a:p>
            <a:pPr algn="l">
              <a:lnSpc>
                <a:spcPts val="1887"/>
              </a:lnSpc>
              <a:spcBef>
                <a:spcPct val="0"/>
              </a:spcBef>
            </a:pPr>
            <a:endParaRPr lang="fi-FI" sz="1599" noProof="0" dirty="0">
              <a:solidFill>
                <a:srgbClr val="1F1819"/>
              </a:solidFill>
              <a:latin typeface="Arial"/>
              <a:ea typeface="Arial"/>
              <a:cs typeface="Arial"/>
              <a:sym typeface="Arial"/>
            </a:endParaRPr>
          </a:p>
          <a:p>
            <a:pPr algn="l">
              <a:lnSpc>
                <a:spcPts val="1887"/>
              </a:lnSpc>
              <a:spcBef>
                <a:spcPct val="0"/>
              </a:spcBef>
            </a:pPr>
            <a:r>
              <a:rPr lang="fi-FI" sz="1599" noProof="0" dirty="0">
                <a:solidFill>
                  <a:srgbClr val="1F1819"/>
                </a:solidFill>
                <a:latin typeface="Arial"/>
                <a:ea typeface="Arial"/>
                <a:cs typeface="Arial"/>
                <a:sym typeface="Arial"/>
              </a:rPr>
              <a:t>1. Rehtori/erityisopettaja esittelee tukikeinot (vinkkipaketin).</a:t>
            </a:r>
          </a:p>
          <a:p>
            <a:pPr algn="l">
              <a:lnSpc>
                <a:spcPts val="1887"/>
              </a:lnSpc>
              <a:spcBef>
                <a:spcPct val="0"/>
              </a:spcBef>
            </a:pPr>
            <a:r>
              <a:rPr lang="fi-FI" sz="1599" noProof="0" dirty="0">
                <a:solidFill>
                  <a:srgbClr val="1F1819"/>
                </a:solidFill>
                <a:latin typeface="Arial"/>
                <a:ea typeface="Arial"/>
                <a:cs typeface="Arial"/>
                <a:sym typeface="Arial"/>
              </a:rPr>
              <a:t>2. Tiimit pohtivat ja jakavat kokemuksia tukikeinoista.</a:t>
            </a:r>
          </a:p>
          <a:p>
            <a:pPr algn="l">
              <a:lnSpc>
                <a:spcPts val="1887"/>
              </a:lnSpc>
              <a:spcBef>
                <a:spcPct val="0"/>
              </a:spcBef>
            </a:pPr>
            <a:r>
              <a:rPr lang="fi-FI" sz="1599" noProof="0" dirty="0">
                <a:solidFill>
                  <a:srgbClr val="1F1819"/>
                </a:solidFill>
                <a:latin typeface="Arial"/>
                <a:ea typeface="Arial"/>
                <a:cs typeface="Arial"/>
                <a:sym typeface="Arial"/>
              </a:rPr>
              <a:t>3. Kehityskeskusteluissa keskustellaan </a:t>
            </a:r>
            <a:r>
              <a:rPr lang="fi-FI" sz="1599" dirty="0">
                <a:solidFill>
                  <a:srgbClr val="1F1819"/>
                </a:solidFill>
                <a:latin typeface="Arial"/>
                <a:ea typeface="Arial"/>
                <a:cs typeface="Arial"/>
                <a:sym typeface="Arial"/>
              </a:rPr>
              <a:t>tarvittaessa tukikeinojen käytöstä sekä mahdollisista koulutustarpeista.</a:t>
            </a:r>
            <a:endParaRPr lang="fi-FI" sz="1599" noProof="0" dirty="0">
              <a:solidFill>
                <a:srgbClr val="1F1819"/>
              </a:solidFill>
              <a:latin typeface="Arial"/>
              <a:ea typeface="Arial"/>
              <a:cs typeface="Arial"/>
              <a:sym typeface="Arial"/>
            </a:endParaRPr>
          </a:p>
          <a:p>
            <a:pPr algn="l">
              <a:lnSpc>
                <a:spcPts val="1829"/>
              </a:lnSpc>
              <a:spcBef>
                <a:spcPct val="0"/>
              </a:spcBef>
            </a:pPr>
            <a:endParaRPr lang="fi-FI" sz="1599" noProof="0" dirty="0">
              <a:solidFill>
                <a:srgbClr val="1F1819"/>
              </a:solidFill>
              <a:latin typeface="Arial"/>
              <a:ea typeface="Arial"/>
              <a:cs typeface="Arial"/>
              <a:sym typeface="Arial"/>
            </a:endParaRPr>
          </a:p>
        </p:txBody>
      </p:sp>
      <p:sp>
        <p:nvSpPr>
          <p:cNvPr id="20" name="TextBox 20"/>
          <p:cNvSpPr txBox="1"/>
          <p:nvPr/>
        </p:nvSpPr>
        <p:spPr>
          <a:xfrm>
            <a:off x="1783268" y="7963149"/>
            <a:ext cx="428912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sp>
        <p:nvSpPr>
          <p:cNvPr id="21" name="TextBox 21"/>
          <p:cNvSpPr txBox="1"/>
          <p:nvPr/>
        </p:nvSpPr>
        <p:spPr>
          <a:xfrm>
            <a:off x="6912705" y="7963149"/>
            <a:ext cx="434379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sp>
        <p:nvSpPr>
          <p:cNvPr id="22" name="TextBox 22"/>
          <p:cNvSpPr txBox="1"/>
          <p:nvPr/>
        </p:nvSpPr>
        <p:spPr>
          <a:xfrm>
            <a:off x="11789993" y="7963149"/>
            <a:ext cx="4289127" cy="470662"/>
          </a:xfrm>
          <a:prstGeom prst="rect">
            <a:avLst/>
          </a:prstGeom>
        </p:spPr>
        <p:txBody>
          <a:bodyPr lIns="0" tIns="0" rIns="0" bIns="0" rtlCol="0" anchor="t">
            <a:spAutoFit/>
          </a:bodyPr>
          <a:lstStyle/>
          <a:p>
            <a:pPr algn="l">
              <a:lnSpc>
                <a:spcPts val="1829"/>
              </a:lnSpc>
            </a:pPr>
            <a:r>
              <a:rPr lang="fi-FI" sz="1550" i="1" noProof="0" dirty="0">
                <a:solidFill>
                  <a:srgbClr val="1F1819"/>
                </a:solidFill>
                <a:latin typeface="Arial Italics"/>
                <a:ea typeface="Arial Italics"/>
                <a:cs typeface="Arial Italics"/>
                <a:sym typeface="Arial Italics"/>
              </a:rPr>
              <a:t>#Oppimisen edellytyksiä tukevat opetusjärjestelyt</a:t>
            </a:r>
          </a:p>
          <a:p>
            <a:pPr algn="l">
              <a:lnSpc>
                <a:spcPts val="1829"/>
              </a:lnSpc>
              <a:spcBef>
                <a:spcPct val="0"/>
              </a:spcBef>
            </a:pPr>
            <a:r>
              <a:rPr lang="fi-FI" sz="1550" i="1" noProof="0" dirty="0">
                <a:solidFill>
                  <a:srgbClr val="1F1819"/>
                </a:solidFill>
                <a:latin typeface="Arial Italics"/>
                <a:ea typeface="Arial Italics"/>
                <a:cs typeface="Arial Italics"/>
                <a:sym typeface="Arial Italics"/>
              </a:rPr>
              <a:t>#vinkkipaketti</a:t>
            </a:r>
          </a:p>
        </p:txBody>
      </p:sp>
      <p:pic>
        <p:nvPicPr>
          <p:cNvPr id="23" name="Kuva 22" descr="Kuva, joka sisältää kohteen Grafiikka, Fontti, graafinen suunnittelu, muotoilu&#10;&#10;Tekoälyllä luotu sisältö voi olla virheellistä.">
            <a:extLst>
              <a:ext uri="{FF2B5EF4-FFF2-40B4-BE49-F238E27FC236}">
                <a16:creationId xmlns:a16="http://schemas.microsoft.com/office/drawing/2014/main" id="{C7902DDC-657B-5C5F-25C5-E108B19B6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9424358"/>
            <a:ext cx="2209800" cy="48919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ECCE39EAEAC2D645B3AE6CCB0FF5F927" ma:contentTypeVersion="14" ma:contentTypeDescription="Luo uusi asiakirja." ma:contentTypeScope="" ma:versionID="def37efe0d813ada1cbf1614aa5b1c3d">
  <xsd:schema xmlns:xsd="http://www.w3.org/2001/XMLSchema" xmlns:xs="http://www.w3.org/2001/XMLSchema" xmlns:p="http://schemas.microsoft.com/office/2006/metadata/properties" xmlns:ns2="e3fff4ad-7a5f-485f-ae8d-b38c9560e175" xmlns:ns3="16fa2904-f9fc-48c8-8ba0-ef67c7719bb4" targetNamespace="http://schemas.microsoft.com/office/2006/metadata/properties" ma:root="true" ma:fieldsID="5c2c35af394b949ba9e1ac219227a90a" ns2:_="" ns3:_="">
    <xsd:import namespace="e3fff4ad-7a5f-485f-ae8d-b38c9560e175"/>
    <xsd:import namespace="16fa2904-f9fc-48c8-8ba0-ef67c7719b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ff4ad-7a5f-485f-ae8d-b38c9560e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a2904-f9fc-48c8-8ba0-ef67c7719b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d39553-6b84-4474-8ab1-8d704288a4e1}" ma:internalName="TaxCatchAll" ma:showField="CatchAllData" ma:web="16fa2904-f9fc-48c8-8ba0-ef67c7719b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fff4ad-7a5f-485f-ae8d-b38c9560e175">
      <Terms xmlns="http://schemas.microsoft.com/office/infopath/2007/PartnerControls"/>
    </lcf76f155ced4ddcb4097134ff3c332f>
    <TaxCatchAll xmlns="16fa2904-f9fc-48c8-8ba0-ef67c7719bb4" xsi:nil="true"/>
  </documentManagement>
</p:properties>
</file>

<file path=customXml/itemProps1.xml><?xml version="1.0" encoding="utf-8"?>
<ds:datastoreItem xmlns:ds="http://schemas.openxmlformats.org/officeDocument/2006/customXml" ds:itemID="{0578804D-F1CE-4BF2-9DEE-CCB7CAAD26C2}">
  <ds:schemaRefs>
    <ds:schemaRef ds:uri="http://schemas.microsoft.com/sharepoint/v3/contenttype/forms"/>
  </ds:schemaRefs>
</ds:datastoreItem>
</file>

<file path=customXml/itemProps2.xml><?xml version="1.0" encoding="utf-8"?>
<ds:datastoreItem xmlns:ds="http://schemas.openxmlformats.org/officeDocument/2006/customXml" ds:itemID="{2B2412DF-332C-4FE5-AE9A-A9901C2CD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fff4ad-7a5f-485f-ae8d-b38c9560e175"/>
    <ds:schemaRef ds:uri="16fa2904-f9fc-48c8-8ba0-ef67c7719b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FA9644-2859-49E4-A022-CE8B1D9D1B1B}">
  <ds:schemaRefs>
    <ds:schemaRef ds:uri="http://schemas.microsoft.com/office/2006/metadata/properties"/>
    <ds:schemaRef ds:uri="http://schemas.microsoft.com/office/infopath/2007/PartnerControls"/>
    <ds:schemaRef ds:uri="e3fff4ad-7a5f-485f-ae8d-b38c9560e175"/>
    <ds:schemaRef ds:uri="16fa2904-f9fc-48c8-8ba0-ef67c7719bb4"/>
  </ds:schemaRefs>
</ds:datastoreItem>
</file>

<file path=docProps/app.xml><?xml version="1.0" encoding="utf-8"?>
<Properties xmlns="http://schemas.openxmlformats.org/officeDocument/2006/extended-properties" xmlns:vt="http://schemas.openxmlformats.org/officeDocument/2006/docPropsVTypes">
  <TotalTime>386</TotalTime>
  <Words>4115</Words>
  <Application>Microsoft Office PowerPoint</Application>
  <PresentationFormat>Mukautettu</PresentationFormat>
  <Paragraphs>562</Paragraphs>
  <Slides>35</Slides>
  <Notes>1</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35</vt:i4>
      </vt:variant>
    </vt:vector>
  </HeadingPairs>
  <TitlesOfParts>
    <vt:vector size="43" baseType="lpstr">
      <vt:lpstr>Source Sans Pro Bold Italics</vt:lpstr>
      <vt:lpstr>Aptos</vt:lpstr>
      <vt:lpstr>Arial</vt:lpstr>
      <vt:lpstr>Calibri</vt:lpstr>
      <vt:lpstr>Arial Italics</vt:lpstr>
      <vt:lpstr>Arial Bold</vt:lpstr>
      <vt:lpstr>Source Sans Pro</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Teemoiteltu Tampere_Oppimisen tuen työpajat -yhteenveto 2025.pptx</dc:title>
  <dc:creator>Noora Aakko</dc:creator>
  <cp:lastModifiedBy>Ruusukallio Pihla</cp:lastModifiedBy>
  <cp:revision>16</cp:revision>
  <dcterms:created xsi:type="dcterms:W3CDTF">2006-08-16T00:00:00Z</dcterms:created>
  <dcterms:modified xsi:type="dcterms:W3CDTF">2025-12-15T11:05:29Z</dcterms:modified>
  <dc:identifier>DAG7AKehR0o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0x010100ECCE39EAEAC2D645B3AE6CCB0FF5F927</vt:lpwstr>
  </property>
  <property fmtid="{D5CDD505-2E9C-101B-9397-08002B2CF9AE}" pid="3" name="MediaServiceImageTags">
    <vt:lpwstr/>
  </property>
</Properties>
</file>